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15.jpg" ContentType="image/png"/>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media/image24.jpg" ContentType="image/png"/>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omments/comment1.xml" ContentType="application/vnd.openxmlformats-officedocument.presentationml.comments+xml"/>
  <Override PartName="/ppt/notesSlides/notesSlide18.xml" ContentType="application/vnd.openxmlformats-officedocument.presentationml.notesSlide+xml"/>
  <Override PartName="/ppt/comments/comment2.xml" ContentType="application/vnd.openxmlformats-officedocument.presentationml.comments+xml"/>
  <Override PartName="/ppt/notesSlides/notesSlide19.xml" ContentType="application/vnd.openxmlformats-officedocument.presentationml.notesSlide+xml"/>
  <Override PartName="/ppt/comments/comment3.xml" ContentType="application/vnd.openxmlformats-officedocument.presentationml.comment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5"/>
  </p:sldMasterIdLst>
  <p:notesMasterIdLst>
    <p:notesMasterId r:id="rId99"/>
  </p:notesMasterIdLst>
  <p:handoutMasterIdLst>
    <p:handoutMasterId r:id="rId100"/>
  </p:handoutMasterIdLst>
  <p:sldIdLst>
    <p:sldId id="256" r:id="rId6"/>
    <p:sldId id="386" r:id="rId7"/>
    <p:sldId id="394" r:id="rId8"/>
    <p:sldId id="416" r:id="rId9"/>
    <p:sldId id="407" r:id="rId10"/>
    <p:sldId id="415" r:id="rId11"/>
    <p:sldId id="385" r:id="rId12"/>
    <p:sldId id="406" r:id="rId13"/>
    <p:sldId id="292" r:id="rId14"/>
    <p:sldId id="410" r:id="rId15"/>
    <p:sldId id="392" r:id="rId16"/>
    <p:sldId id="417" r:id="rId17"/>
    <p:sldId id="294" r:id="rId18"/>
    <p:sldId id="295" r:id="rId19"/>
    <p:sldId id="297" r:id="rId20"/>
    <p:sldId id="300" r:id="rId21"/>
    <p:sldId id="420" r:id="rId22"/>
    <p:sldId id="388" r:id="rId23"/>
    <p:sldId id="425" r:id="rId24"/>
    <p:sldId id="293" r:id="rId25"/>
    <p:sldId id="408" r:id="rId26"/>
    <p:sldId id="409" r:id="rId27"/>
    <p:sldId id="413" r:id="rId28"/>
    <p:sldId id="312" r:id="rId29"/>
    <p:sldId id="314" r:id="rId30"/>
    <p:sldId id="419" r:id="rId31"/>
    <p:sldId id="422" r:id="rId32"/>
    <p:sldId id="403" r:id="rId33"/>
    <p:sldId id="404" r:id="rId34"/>
    <p:sldId id="405" r:id="rId35"/>
    <p:sldId id="317" r:id="rId36"/>
    <p:sldId id="431" r:id="rId37"/>
    <p:sldId id="430" r:id="rId38"/>
    <p:sldId id="429" r:id="rId39"/>
    <p:sldId id="397" r:id="rId40"/>
    <p:sldId id="418" r:id="rId41"/>
    <p:sldId id="398" r:id="rId42"/>
    <p:sldId id="399" r:id="rId43"/>
    <p:sldId id="400" r:id="rId44"/>
    <p:sldId id="401" r:id="rId45"/>
    <p:sldId id="426" r:id="rId46"/>
    <p:sldId id="389" r:id="rId47"/>
    <p:sldId id="307" r:id="rId48"/>
    <p:sldId id="375" r:id="rId49"/>
    <p:sldId id="402" r:id="rId50"/>
    <p:sldId id="414" r:id="rId51"/>
    <p:sldId id="377" r:id="rId52"/>
    <p:sldId id="298" r:id="rId53"/>
    <p:sldId id="309" r:id="rId54"/>
    <p:sldId id="423" r:id="rId55"/>
    <p:sldId id="391" r:id="rId56"/>
    <p:sldId id="428" r:id="rId57"/>
    <p:sldId id="421" r:id="rId58"/>
    <p:sldId id="350" r:id="rId59"/>
    <p:sldId id="302" r:id="rId60"/>
    <p:sldId id="311" r:id="rId61"/>
    <p:sldId id="310" r:id="rId62"/>
    <p:sldId id="381" r:id="rId63"/>
    <p:sldId id="296" r:id="rId64"/>
    <p:sldId id="352" r:id="rId65"/>
    <p:sldId id="390" r:id="rId66"/>
    <p:sldId id="353" r:id="rId67"/>
    <p:sldId id="354" r:id="rId68"/>
    <p:sldId id="322" r:id="rId69"/>
    <p:sldId id="376" r:id="rId70"/>
    <p:sldId id="356" r:id="rId71"/>
    <p:sldId id="355" r:id="rId72"/>
    <p:sldId id="357" r:id="rId73"/>
    <p:sldId id="358" r:id="rId74"/>
    <p:sldId id="359" r:id="rId75"/>
    <p:sldId id="360" r:id="rId76"/>
    <p:sldId id="380" r:id="rId77"/>
    <p:sldId id="361" r:id="rId78"/>
    <p:sldId id="427" r:id="rId79"/>
    <p:sldId id="362" r:id="rId80"/>
    <p:sldId id="363" r:id="rId81"/>
    <p:sldId id="364" r:id="rId82"/>
    <p:sldId id="365" r:id="rId83"/>
    <p:sldId id="366" r:id="rId84"/>
    <p:sldId id="367" r:id="rId85"/>
    <p:sldId id="383" r:id="rId86"/>
    <p:sldId id="369" r:id="rId87"/>
    <p:sldId id="384" r:id="rId88"/>
    <p:sldId id="339" r:id="rId89"/>
    <p:sldId id="370" r:id="rId90"/>
    <p:sldId id="372" r:id="rId91"/>
    <p:sldId id="373" r:id="rId92"/>
    <p:sldId id="374" r:id="rId93"/>
    <p:sldId id="315" r:id="rId94"/>
    <p:sldId id="346" r:id="rId95"/>
    <p:sldId id="316" r:id="rId96"/>
    <p:sldId id="387" r:id="rId97"/>
    <p:sldId id="348" r:id="rId98"/>
  </p:sldIdLst>
  <p:sldSz cx="9144000" cy="6858000" type="screen4x3"/>
  <p:notesSz cx="6797675" cy="9926638"/>
  <p:defaultText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orient="horz" pos="3884">
          <p15:clr>
            <a:srgbClr val="A4A3A4"/>
          </p15:clr>
        </p15:guide>
        <p15:guide id="3" orient="horz" pos="935">
          <p15:clr>
            <a:srgbClr val="A4A3A4"/>
          </p15:clr>
        </p15:guide>
        <p15:guide id="4" orient="horz" pos="4191">
          <p15:clr>
            <a:srgbClr val="A4A3A4"/>
          </p15:clr>
        </p15:guide>
        <p15:guide id="5" orient="horz" pos="2387">
          <p15:clr>
            <a:srgbClr val="A4A3A4"/>
          </p15:clr>
        </p15:guide>
        <p15:guide id="6" orient="horz" pos="287">
          <p15:clr>
            <a:srgbClr val="A4A3A4"/>
          </p15:clr>
        </p15:guide>
        <p15:guide id="7" pos="2880">
          <p15:clr>
            <a:srgbClr val="A4A3A4"/>
          </p15:clr>
        </p15:guide>
        <p15:guide id="8" pos="5420">
          <p15:clr>
            <a:srgbClr val="A4A3A4"/>
          </p15:clr>
        </p15:guide>
        <p15:guide id="9" pos="344">
          <p15:clr>
            <a:srgbClr val="A4A3A4"/>
          </p15:clr>
        </p15:guide>
        <p15:guide id="10" pos="2018">
          <p15:clr>
            <a:srgbClr val="A4A3A4"/>
          </p15:clr>
        </p15:guide>
      </p15:sldGuideLst>
    </p:ext>
    <p:ext uri="{2D200454-40CA-4A62-9FC3-DE9A4176ACB9}">
      <p15:notesGuideLst xmlns:p15="http://schemas.microsoft.com/office/powerpoint/2012/main">
        <p15:guide id="1" orient="horz" pos="3127">
          <p15:clr>
            <a:srgbClr val="A4A3A4"/>
          </p15:clr>
        </p15:guide>
        <p15:guide id="2" pos="2141">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aga Bra DAVIDSDOTTIR" initials="SBD" lastIdx="1" clrIdx="0">
    <p:extLst>
      <p:ext uri="{19B8F6BF-5375-455C-9EA6-DF929625EA0E}">
        <p15:presenceInfo xmlns:p15="http://schemas.microsoft.com/office/powerpoint/2012/main" userId="S-1-5-21-2260904419-1400770398-4175912926-312224" providerId="AD"/>
      </p:ext>
    </p:extLst>
  </p:cmAuthor>
  <p:cmAuthor id="2" name="DAVIDSDOTTIR Saga Bra" initials="DB" lastIdx="4" clrIdx="1"/>
  <p:cmAuthor id="3" name="Tina" initials="T" lastIdx="5" clrIdx="2"/>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AAA0A"/>
    <a:srgbClr val="F07D00"/>
    <a:srgbClr val="000000"/>
    <a:srgbClr val="F2F2F2"/>
    <a:srgbClr val="2DAA64"/>
    <a:srgbClr val="A6A6A6"/>
    <a:srgbClr val="4D0B39"/>
    <a:srgbClr val="D99782"/>
    <a:srgbClr val="88A72E"/>
    <a:srgbClr val="4D688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Style moyen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9" autoAdjust="0"/>
    <p:restoredTop sz="73921" autoAdjust="0"/>
  </p:normalViewPr>
  <p:slideViewPr>
    <p:cSldViewPr showGuides="1">
      <p:cViewPr varScale="1">
        <p:scale>
          <a:sx n="92" d="100"/>
          <a:sy n="92" d="100"/>
        </p:scale>
        <p:origin x="2430" y="108"/>
      </p:cViewPr>
      <p:guideLst>
        <p:guide orient="horz" pos="2160"/>
        <p:guide orient="horz" pos="3884"/>
        <p:guide orient="horz" pos="935"/>
        <p:guide orient="horz" pos="4191"/>
        <p:guide orient="horz" pos="2387"/>
        <p:guide orient="horz" pos="287"/>
        <p:guide pos="2880"/>
        <p:guide pos="5420"/>
        <p:guide pos="344"/>
        <p:guide pos="2018"/>
      </p:guideLst>
    </p:cSldViewPr>
  </p:slideViewPr>
  <p:outlineViewPr>
    <p:cViewPr>
      <p:scale>
        <a:sx n="33" d="100"/>
        <a:sy n="33" d="100"/>
      </p:scale>
      <p:origin x="0" y="13824"/>
    </p:cViewPr>
  </p:outlineViewPr>
  <p:notesTextViewPr>
    <p:cViewPr>
      <p:scale>
        <a:sx n="100" d="100"/>
        <a:sy n="100" d="100"/>
      </p:scale>
      <p:origin x="0" y="0"/>
    </p:cViewPr>
  </p:notesTextViewPr>
  <p:sorterViewPr>
    <p:cViewPr>
      <p:scale>
        <a:sx n="57" d="100"/>
        <a:sy n="57" d="100"/>
      </p:scale>
      <p:origin x="0" y="0"/>
    </p:cViewPr>
  </p:sorterViewPr>
  <p:notesViewPr>
    <p:cSldViewPr showGuides="1">
      <p:cViewPr>
        <p:scale>
          <a:sx n="80" d="100"/>
          <a:sy n="80" d="100"/>
        </p:scale>
        <p:origin x="-3036" y="330"/>
      </p:cViewPr>
      <p:guideLst>
        <p:guide orient="horz" pos="3127"/>
        <p:guide pos="2141"/>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102" Type="http://schemas.openxmlformats.org/officeDocument/2006/relationships/presProps" Target="presProps.xml"/><Relationship Id="rId5" Type="http://schemas.openxmlformats.org/officeDocument/2006/relationships/slideMaster" Target="slideMasters/slideMaster1.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33" Type="http://schemas.openxmlformats.org/officeDocument/2006/relationships/slide" Target="slides/slide28.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viewProps" Target="viewProps.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6" Type="http://schemas.microsoft.com/office/2016/11/relationships/changesInfo" Target="changesInfos/changesInfo1.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customXml" Target="../customXml/item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04" Type="http://schemas.openxmlformats.org/officeDocument/2006/relationships/theme" Target="theme/theme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3" Type="http://schemas.openxmlformats.org/officeDocument/2006/relationships/customXml" Target="../customXml/item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AVIDSDOTTIR Saga Bra" userId="S::saga.davidsdottir@soprasteria.com::6eab0e17-c2a4-49ed-ba77-2beb2d326ca4" providerId="AD" clId="Web-{2CC04BB8-6F7E-49A3-96B1-157EDBE770ED}"/>
    <pc:docChg chg="addSld delSld modSld sldOrd">
      <pc:chgData name="DAVIDSDOTTIR Saga Bra" userId="S::saga.davidsdottir@soprasteria.com::6eab0e17-c2a4-49ed-ba77-2beb2d326ca4" providerId="AD" clId="Web-{2CC04BB8-6F7E-49A3-96B1-157EDBE770ED}" dt="2018-09-04T16:33:12.192" v="130"/>
      <pc:docMkLst>
        <pc:docMk/>
      </pc:docMkLst>
      <pc:sldChg chg="modSp">
        <pc:chgData name="DAVIDSDOTTIR Saga Bra" userId="S::saga.davidsdottir@soprasteria.com::6eab0e17-c2a4-49ed-ba77-2beb2d326ca4" providerId="AD" clId="Web-{2CC04BB8-6F7E-49A3-96B1-157EDBE770ED}" dt="2018-09-04T15:54:07.996" v="66" actId="20577"/>
        <pc:sldMkLst>
          <pc:docMk/>
          <pc:sldMk cId="1921139562" sldId="292"/>
        </pc:sldMkLst>
        <pc:spChg chg="mod">
          <ac:chgData name="DAVIDSDOTTIR Saga Bra" userId="S::saga.davidsdottir@soprasteria.com::6eab0e17-c2a4-49ed-ba77-2beb2d326ca4" providerId="AD" clId="Web-{2CC04BB8-6F7E-49A3-96B1-157EDBE770ED}" dt="2018-09-04T15:54:07.996" v="66" actId="20577"/>
          <ac:spMkLst>
            <pc:docMk/>
            <pc:sldMk cId="1921139562" sldId="292"/>
            <ac:spMk id="3" creationId="{00000000-0000-0000-0000-000000000000}"/>
          </ac:spMkLst>
        </pc:spChg>
      </pc:sldChg>
      <pc:sldChg chg="mod modShow">
        <pc:chgData name="DAVIDSDOTTIR Saga Bra" userId="S::saga.davidsdottir@soprasteria.com::6eab0e17-c2a4-49ed-ba77-2beb2d326ca4" providerId="AD" clId="Web-{2CC04BB8-6F7E-49A3-96B1-157EDBE770ED}" dt="2018-09-04T16:08:43.752" v="86"/>
        <pc:sldMkLst>
          <pc:docMk/>
          <pc:sldMk cId="73950671" sldId="296"/>
        </pc:sldMkLst>
      </pc:sldChg>
      <pc:sldChg chg="mod modShow">
        <pc:chgData name="DAVIDSDOTTIR Saga Bra" userId="S::saga.davidsdottir@soprasteria.com::6eab0e17-c2a4-49ed-ba77-2beb2d326ca4" providerId="AD" clId="Web-{2CC04BB8-6F7E-49A3-96B1-157EDBE770ED}" dt="2018-09-04T15:55:31.464" v="69"/>
        <pc:sldMkLst>
          <pc:docMk/>
          <pc:sldMk cId="1740138800" sldId="297"/>
        </pc:sldMkLst>
      </pc:sldChg>
      <pc:sldChg chg="mod modShow">
        <pc:chgData name="DAVIDSDOTTIR Saga Bra" userId="S::saga.davidsdottir@soprasteria.com::6eab0e17-c2a4-49ed-ba77-2beb2d326ca4" providerId="AD" clId="Web-{2CC04BB8-6F7E-49A3-96B1-157EDBE770ED}" dt="2018-09-04T16:31:18.272" v="120"/>
        <pc:sldMkLst>
          <pc:docMk/>
          <pc:sldMk cId="1104118872" sldId="317"/>
        </pc:sldMkLst>
      </pc:sldChg>
      <pc:sldChg chg="mod ord modShow">
        <pc:chgData name="DAVIDSDOTTIR Saga Bra" userId="S::saga.davidsdottir@soprasteria.com::6eab0e17-c2a4-49ed-ba77-2beb2d326ca4" providerId="AD" clId="Web-{2CC04BB8-6F7E-49A3-96B1-157EDBE770ED}" dt="2018-09-04T16:32:11.115" v="127"/>
        <pc:sldMkLst>
          <pc:docMk/>
          <pc:sldMk cId="182158516" sldId="350"/>
        </pc:sldMkLst>
      </pc:sldChg>
      <pc:sldChg chg="mod modShow">
        <pc:chgData name="DAVIDSDOTTIR Saga Bra" userId="S::saga.davidsdottir@soprasteria.com::6eab0e17-c2a4-49ed-ba77-2beb2d326ca4" providerId="AD" clId="Web-{2CC04BB8-6F7E-49A3-96B1-157EDBE770ED}" dt="2018-09-04T16:11:04.517" v="89"/>
        <pc:sldMkLst>
          <pc:docMk/>
          <pc:sldMk cId="283389896" sldId="355"/>
        </pc:sldMkLst>
      </pc:sldChg>
      <pc:sldChg chg="mod modShow">
        <pc:chgData name="DAVIDSDOTTIR Saga Bra" userId="S::saga.davidsdottir@soprasteria.com::6eab0e17-c2a4-49ed-ba77-2beb2d326ca4" providerId="AD" clId="Web-{2CC04BB8-6F7E-49A3-96B1-157EDBE770ED}" dt="2018-09-04T16:10:53.892" v="88"/>
        <pc:sldMkLst>
          <pc:docMk/>
          <pc:sldMk cId="1828220270" sldId="356"/>
        </pc:sldMkLst>
      </pc:sldChg>
      <pc:sldChg chg="mod modShow">
        <pc:chgData name="DAVIDSDOTTIR Saga Bra" userId="S::saga.davidsdottir@soprasteria.com::6eab0e17-c2a4-49ed-ba77-2beb2d326ca4" providerId="AD" clId="Web-{2CC04BB8-6F7E-49A3-96B1-157EDBE770ED}" dt="2018-09-04T16:11:12.142" v="90"/>
        <pc:sldMkLst>
          <pc:docMk/>
          <pc:sldMk cId="2723173927" sldId="357"/>
        </pc:sldMkLst>
      </pc:sldChg>
      <pc:sldChg chg="mod modShow">
        <pc:chgData name="DAVIDSDOTTIR Saga Bra" userId="S::saga.davidsdottir@soprasteria.com::6eab0e17-c2a4-49ed-ba77-2beb2d326ca4" providerId="AD" clId="Web-{2CC04BB8-6F7E-49A3-96B1-157EDBE770ED}" dt="2018-09-04T16:11:18.063" v="91"/>
        <pc:sldMkLst>
          <pc:docMk/>
          <pc:sldMk cId="3108315592" sldId="358"/>
        </pc:sldMkLst>
      </pc:sldChg>
      <pc:sldChg chg="mod modShow">
        <pc:chgData name="DAVIDSDOTTIR Saga Bra" userId="S::saga.davidsdottir@soprasteria.com::6eab0e17-c2a4-49ed-ba77-2beb2d326ca4" providerId="AD" clId="Web-{2CC04BB8-6F7E-49A3-96B1-157EDBE770ED}" dt="2018-09-04T16:11:29.126" v="92"/>
        <pc:sldMkLst>
          <pc:docMk/>
          <pc:sldMk cId="1243103213" sldId="359"/>
        </pc:sldMkLst>
      </pc:sldChg>
      <pc:sldChg chg="mod modShow">
        <pc:chgData name="DAVIDSDOTTIR Saga Bra" userId="S::saga.davidsdottir@soprasteria.com::6eab0e17-c2a4-49ed-ba77-2beb2d326ca4" providerId="AD" clId="Web-{2CC04BB8-6F7E-49A3-96B1-157EDBE770ED}" dt="2018-09-04T16:11:33.610" v="93"/>
        <pc:sldMkLst>
          <pc:docMk/>
          <pc:sldMk cId="740235931" sldId="360"/>
        </pc:sldMkLst>
      </pc:sldChg>
      <pc:sldChg chg="mod modShow">
        <pc:chgData name="DAVIDSDOTTIR Saga Bra" userId="S::saga.davidsdottir@soprasteria.com::6eab0e17-c2a4-49ed-ba77-2beb2d326ca4" providerId="AD" clId="Web-{2CC04BB8-6F7E-49A3-96B1-157EDBE770ED}" dt="2018-09-04T16:12:40" v="96"/>
        <pc:sldMkLst>
          <pc:docMk/>
          <pc:sldMk cId="4114874878" sldId="361"/>
        </pc:sldMkLst>
      </pc:sldChg>
      <pc:sldChg chg="mod ord modShow">
        <pc:chgData name="DAVIDSDOTTIR Saga Bra" userId="S::saga.davidsdottir@soprasteria.com::6eab0e17-c2a4-49ed-ba77-2beb2d326ca4" providerId="AD" clId="Web-{2CC04BB8-6F7E-49A3-96B1-157EDBE770ED}" dt="2018-09-04T16:04:09.473" v="77"/>
        <pc:sldMkLst>
          <pc:docMk/>
          <pc:sldMk cId="1059415225" sldId="375"/>
        </pc:sldMkLst>
      </pc:sldChg>
      <pc:sldChg chg="mod modShow">
        <pc:chgData name="DAVIDSDOTTIR Saga Bra" userId="S::saga.davidsdottir@soprasteria.com::6eab0e17-c2a4-49ed-ba77-2beb2d326ca4" providerId="AD" clId="Web-{2CC04BB8-6F7E-49A3-96B1-157EDBE770ED}" dt="2018-09-04T16:10:48.329" v="87"/>
        <pc:sldMkLst>
          <pc:docMk/>
          <pc:sldMk cId="1567033983" sldId="376"/>
        </pc:sldMkLst>
      </pc:sldChg>
      <pc:sldChg chg="mod modShow">
        <pc:chgData name="DAVIDSDOTTIR Saga Bra" userId="S::saga.davidsdottir@soprasteria.com::6eab0e17-c2a4-49ed-ba77-2beb2d326ca4" providerId="AD" clId="Web-{2CC04BB8-6F7E-49A3-96B1-157EDBE770ED}" dt="2018-09-04T16:11:47.907" v="94"/>
        <pc:sldMkLst>
          <pc:docMk/>
          <pc:sldMk cId="125541663" sldId="380"/>
        </pc:sldMkLst>
      </pc:sldChg>
      <pc:sldChg chg="modSp">
        <pc:chgData name="DAVIDSDOTTIR Saga Bra" userId="S::saga.davidsdottir@soprasteria.com::6eab0e17-c2a4-49ed-ba77-2beb2d326ca4" providerId="AD" clId="Web-{2CC04BB8-6F7E-49A3-96B1-157EDBE770ED}" dt="2018-09-04T15:51:33.794" v="60" actId="20577"/>
        <pc:sldMkLst>
          <pc:docMk/>
          <pc:sldMk cId="1747017108" sldId="385"/>
        </pc:sldMkLst>
        <pc:spChg chg="mod">
          <ac:chgData name="DAVIDSDOTTIR Saga Bra" userId="S::saga.davidsdottir@soprasteria.com::6eab0e17-c2a4-49ed-ba77-2beb2d326ca4" providerId="AD" clId="Web-{2CC04BB8-6F7E-49A3-96B1-157EDBE770ED}" dt="2018-09-04T15:51:33.794" v="60" actId="20577"/>
          <ac:spMkLst>
            <pc:docMk/>
            <pc:sldMk cId="1747017108" sldId="385"/>
            <ac:spMk id="7" creationId="{00000000-0000-0000-0000-000000000000}"/>
          </ac:spMkLst>
        </pc:spChg>
      </pc:sldChg>
      <pc:sldChg chg="mod modShow">
        <pc:chgData name="DAVIDSDOTTIR Saga Bra" userId="S::saga.davidsdottir@soprasteria.com::6eab0e17-c2a4-49ed-ba77-2beb2d326ca4" providerId="AD" clId="Web-{2CC04BB8-6F7E-49A3-96B1-157EDBE770ED}" dt="2018-09-04T15:43:46.394" v="0"/>
        <pc:sldMkLst>
          <pc:docMk/>
          <pc:sldMk cId="2313746462" sldId="386"/>
        </pc:sldMkLst>
      </pc:sldChg>
      <pc:sldChg chg="modSp">
        <pc:chgData name="DAVIDSDOTTIR Saga Bra" userId="S::saga.davidsdottir@soprasteria.com::6eab0e17-c2a4-49ed-ba77-2beb2d326ca4" providerId="AD" clId="Web-{2CC04BB8-6F7E-49A3-96B1-157EDBE770ED}" dt="2018-09-04T16:08:32.518" v="85" actId="1076"/>
        <pc:sldMkLst>
          <pc:docMk/>
          <pc:sldMk cId="4039775262" sldId="390"/>
        </pc:sldMkLst>
        <pc:picChg chg="mod">
          <ac:chgData name="DAVIDSDOTTIR Saga Bra" userId="S::saga.davidsdottir@soprasteria.com::6eab0e17-c2a4-49ed-ba77-2beb2d326ca4" providerId="AD" clId="Web-{2CC04BB8-6F7E-49A3-96B1-157EDBE770ED}" dt="2018-09-04T16:08:32.518" v="85" actId="1076"/>
          <ac:picMkLst>
            <pc:docMk/>
            <pc:sldMk cId="4039775262" sldId="390"/>
            <ac:picMk id="3" creationId="{00000000-0000-0000-0000-000000000000}"/>
          </ac:picMkLst>
        </pc:picChg>
      </pc:sldChg>
      <pc:sldChg chg="modNotes">
        <pc:chgData name="DAVIDSDOTTIR Saga Bra" userId="S::saga.davidsdottir@soprasteria.com::6eab0e17-c2a4-49ed-ba77-2beb2d326ca4" providerId="AD" clId="Web-{2CC04BB8-6F7E-49A3-96B1-157EDBE770ED}" dt="2018-09-04T16:06:12.129" v="83"/>
        <pc:sldMkLst>
          <pc:docMk/>
          <pc:sldMk cId="503625017" sldId="391"/>
        </pc:sldMkLst>
      </pc:sldChg>
      <pc:sldChg chg="addSp delSp modSp">
        <pc:chgData name="DAVIDSDOTTIR Saga Bra" userId="S::saga.davidsdottir@soprasteria.com::6eab0e17-c2a4-49ed-ba77-2beb2d326ca4" providerId="AD" clId="Web-{2CC04BB8-6F7E-49A3-96B1-157EDBE770ED}" dt="2018-09-04T16:16:51.327" v="119" actId="1076"/>
        <pc:sldMkLst>
          <pc:docMk/>
          <pc:sldMk cId="3303102214" sldId="394"/>
        </pc:sldMkLst>
        <pc:spChg chg="mod">
          <ac:chgData name="DAVIDSDOTTIR Saga Bra" userId="S::saga.davidsdottir@soprasteria.com::6eab0e17-c2a4-49ed-ba77-2beb2d326ca4" providerId="AD" clId="Web-{2CC04BB8-6F7E-49A3-96B1-157EDBE770ED}" dt="2018-09-04T16:16:12.905" v="114" actId="20577"/>
          <ac:spMkLst>
            <pc:docMk/>
            <pc:sldMk cId="3303102214" sldId="394"/>
            <ac:spMk id="3" creationId="{00000000-0000-0000-0000-000000000000}"/>
          </ac:spMkLst>
        </pc:spChg>
        <pc:spChg chg="del mod">
          <ac:chgData name="DAVIDSDOTTIR Saga Bra" userId="S::saga.davidsdottir@soprasteria.com::6eab0e17-c2a4-49ed-ba77-2beb2d326ca4" providerId="AD" clId="Web-{2CC04BB8-6F7E-49A3-96B1-157EDBE770ED}" dt="2018-09-04T16:16:45.858" v="117"/>
          <ac:spMkLst>
            <pc:docMk/>
            <pc:sldMk cId="3303102214" sldId="394"/>
            <ac:spMk id="5" creationId="{00000000-0000-0000-0000-000000000000}"/>
          </ac:spMkLst>
        </pc:spChg>
        <pc:picChg chg="del">
          <ac:chgData name="DAVIDSDOTTIR Saga Bra" userId="S::saga.davidsdottir@soprasteria.com::6eab0e17-c2a4-49ed-ba77-2beb2d326ca4" providerId="AD" clId="Web-{2CC04BB8-6F7E-49A3-96B1-157EDBE770ED}" dt="2018-09-04T16:16:05.327" v="110"/>
          <ac:picMkLst>
            <pc:docMk/>
            <pc:sldMk cId="3303102214" sldId="394"/>
            <ac:picMk id="2" creationId="{00000000-0000-0000-0000-000000000000}"/>
          </ac:picMkLst>
        </pc:picChg>
        <pc:picChg chg="add mod ord">
          <ac:chgData name="DAVIDSDOTTIR Saga Bra" userId="S::saga.davidsdottir@soprasteria.com::6eab0e17-c2a4-49ed-ba77-2beb2d326ca4" providerId="AD" clId="Web-{2CC04BB8-6F7E-49A3-96B1-157EDBE770ED}" dt="2018-09-04T16:16:51.327" v="119" actId="1076"/>
          <ac:picMkLst>
            <pc:docMk/>
            <pc:sldMk cId="3303102214" sldId="394"/>
            <ac:picMk id="7" creationId="{9B1680DB-4039-4F7E-B928-CBD5421F58D4}"/>
          </ac:picMkLst>
        </pc:picChg>
        <pc:picChg chg="del">
          <ac:chgData name="DAVIDSDOTTIR Saga Bra" userId="S::saga.davidsdottir@soprasteria.com::6eab0e17-c2a4-49ed-ba77-2beb2d326ca4" providerId="AD" clId="Web-{2CC04BB8-6F7E-49A3-96B1-157EDBE770ED}" dt="2018-09-04T16:16:03.562" v="109"/>
          <ac:picMkLst>
            <pc:docMk/>
            <pc:sldMk cId="3303102214" sldId="394"/>
            <ac:picMk id="1026" creationId="{00000000-0000-0000-0000-000000000000}"/>
          </ac:picMkLst>
        </pc:picChg>
      </pc:sldChg>
      <pc:sldChg chg="mod ord modShow">
        <pc:chgData name="DAVIDSDOTTIR Saga Bra" userId="S::saga.davidsdottir@soprasteria.com::6eab0e17-c2a4-49ed-ba77-2beb2d326ca4" providerId="AD" clId="Web-{2CC04BB8-6F7E-49A3-96B1-157EDBE770ED}" dt="2018-09-04T16:31:21.334" v="121"/>
        <pc:sldMkLst>
          <pc:docMk/>
          <pc:sldMk cId="1365595504" sldId="397"/>
        </pc:sldMkLst>
      </pc:sldChg>
      <pc:sldChg chg="mod modShow">
        <pc:chgData name="DAVIDSDOTTIR Saga Bra" userId="S::saga.davidsdottir@soprasteria.com::6eab0e17-c2a4-49ed-ba77-2beb2d326ca4" providerId="AD" clId="Web-{2CC04BB8-6F7E-49A3-96B1-157EDBE770ED}" dt="2018-09-04T16:31:25.865" v="122"/>
        <pc:sldMkLst>
          <pc:docMk/>
          <pc:sldMk cId="3225875120" sldId="398"/>
        </pc:sldMkLst>
      </pc:sldChg>
      <pc:sldChg chg="mod modShow">
        <pc:chgData name="DAVIDSDOTTIR Saga Bra" userId="S::saga.davidsdottir@soprasteria.com::6eab0e17-c2a4-49ed-ba77-2beb2d326ca4" providerId="AD" clId="Web-{2CC04BB8-6F7E-49A3-96B1-157EDBE770ED}" dt="2018-09-04T16:31:29.162" v="123"/>
        <pc:sldMkLst>
          <pc:docMk/>
          <pc:sldMk cId="1017147671" sldId="399"/>
        </pc:sldMkLst>
      </pc:sldChg>
      <pc:sldChg chg="mod modShow">
        <pc:chgData name="DAVIDSDOTTIR Saga Bra" userId="S::saga.davidsdottir@soprasteria.com::6eab0e17-c2a4-49ed-ba77-2beb2d326ca4" providerId="AD" clId="Web-{2CC04BB8-6F7E-49A3-96B1-157EDBE770ED}" dt="2018-09-04T16:31:32.865" v="124"/>
        <pc:sldMkLst>
          <pc:docMk/>
          <pc:sldMk cId="2397449685" sldId="400"/>
        </pc:sldMkLst>
      </pc:sldChg>
      <pc:sldChg chg="modSp mod modShow">
        <pc:chgData name="DAVIDSDOTTIR Saga Bra" userId="S::saga.davidsdottir@soprasteria.com::6eab0e17-c2a4-49ed-ba77-2beb2d326ca4" providerId="AD" clId="Web-{2CC04BB8-6F7E-49A3-96B1-157EDBE770ED}" dt="2018-09-04T16:31:39.818" v="125"/>
        <pc:sldMkLst>
          <pc:docMk/>
          <pc:sldMk cId="885614145" sldId="401"/>
        </pc:sldMkLst>
        <pc:spChg chg="mod">
          <ac:chgData name="DAVIDSDOTTIR Saga Bra" userId="S::saga.davidsdottir@soprasteria.com::6eab0e17-c2a4-49ed-ba77-2beb2d326ca4" providerId="AD" clId="Web-{2CC04BB8-6F7E-49A3-96B1-157EDBE770ED}" dt="2018-09-04T16:00:08.476" v="75" actId="20577"/>
          <ac:spMkLst>
            <pc:docMk/>
            <pc:sldMk cId="885614145" sldId="401"/>
            <ac:spMk id="4" creationId="{00000000-0000-0000-0000-000000000000}"/>
          </ac:spMkLst>
        </pc:spChg>
      </pc:sldChg>
      <pc:sldChg chg="addSp delSp modSp mod delAnim modShow">
        <pc:chgData name="DAVIDSDOTTIR Saga Bra" userId="S::saga.davidsdottir@soprasteria.com::6eab0e17-c2a4-49ed-ba77-2beb2d326ca4" providerId="AD" clId="Web-{2CC04BB8-6F7E-49A3-96B1-157EDBE770ED}" dt="2018-09-04T15:53:38.402" v="65"/>
        <pc:sldMkLst>
          <pc:docMk/>
          <pc:sldMk cId="3336359413" sldId="406"/>
        </pc:sldMkLst>
        <pc:spChg chg="add mod">
          <ac:chgData name="DAVIDSDOTTIR Saga Bra" userId="S::saga.davidsdottir@soprasteria.com::6eab0e17-c2a4-49ed-ba77-2beb2d326ca4" providerId="AD" clId="Web-{2CC04BB8-6F7E-49A3-96B1-157EDBE770ED}" dt="2018-09-04T15:53:20.293" v="63"/>
          <ac:spMkLst>
            <pc:docMk/>
            <pc:sldMk cId="3336359413" sldId="406"/>
            <ac:spMk id="3" creationId="{020CA3D0-DE68-4D34-845E-657DE6CCFBE1}"/>
          </ac:spMkLst>
        </pc:spChg>
        <pc:picChg chg="del">
          <ac:chgData name="DAVIDSDOTTIR Saga Bra" userId="S::saga.davidsdottir@soprasteria.com::6eab0e17-c2a4-49ed-ba77-2beb2d326ca4" providerId="AD" clId="Web-{2CC04BB8-6F7E-49A3-96B1-157EDBE770ED}" dt="2018-09-04T15:53:20.293" v="63"/>
          <ac:picMkLst>
            <pc:docMk/>
            <pc:sldMk cId="3336359413" sldId="406"/>
            <ac:picMk id="8" creationId="{00000000-0000-0000-0000-000000000000}"/>
          </ac:picMkLst>
        </pc:picChg>
        <pc:picChg chg="mod">
          <ac:chgData name="DAVIDSDOTTIR Saga Bra" userId="S::saga.davidsdottir@soprasteria.com::6eab0e17-c2a4-49ed-ba77-2beb2d326ca4" providerId="AD" clId="Web-{2CC04BB8-6F7E-49A3-96B1-157EDBE770ED}" dt="2018-09-04T15:53:23.199" v="64" actId="1076"/>
          <ac:picMkLst>
            <pc:docMk/>
            <pc:sldMk cId="3336359413" sldId="406"/>
            <ac:picMk id="9" creationId="{00000000-0000-0000-0000-000000000000}"/>
          </ac:picMkLst>
        </pc:picChg>
      </pc:sldChg>
      <pc:sldChg chg="modSp">
        <pc:chgData name="DAVIDSDOTTIR Saga Bra" userId="S::saga.davidsdottir@soprasteria.com::6eab0e17-c2a4-49ed-ba77-2beb2d326ca4" providerId="AD" clId="Web-{2CC04BB8-6F7E-49A3-96B1-157EDBE770ED}" dt="2018-09-04T16:15:55.562" v="108"/>
        <pc:sldMkLst>
          <pc:docMk/>
          <pc:sldMk cId="4267943505" sldId="407"/>
        </pc:sldMkLst>
        <pc:graphicFrameChg chg="mod modGraphic">
          <ac:chgData name="DAVIDSDOTTIR Saga Bra" userId="S::saga.davidsdottir@soprasteria.com::6eab0e17-c2a4-49ed-ba77-2beb2d326ca4" providerId="AD" clId="Web-{2CC04BB8-6F7E-49A3-96B1-157EDBE770ED}" dt="2018-09-04T16:15:55.562" v="108"/>
          <ac:graphicFrameMkLst>
            <pc:docMk/>
            <pc:sldMk cId="4267943505" sldId="407"/>
            <ac:graphicFrameMk id="6" creationId="{00000000-0000-0000-0000-000000000000}"/>
          </ac:graphicFrameMkLst>
        </pc:graphicFrameChg>
      </pc:sldChg>
      <pc:sldChg chg="del">
        <pc:chgData name="DAVIDSDOTTIR Saga Bra" userId="S::saga.davidsdottir@soprasteria.com::6eab0e17-c2a4-49ed-ba77-2beb2d326ca4" providerId="AD" clId="Web-{2CC04BB8-6F7E-49A3-96B1-157EDBE770ED}" dt="2018-09-04T15:44:22.596" v="1"/>
        <pc:sldMkLst>
          <pc:docMk/>
          <pc:sldMk cId="4260313877" sldId="411"/>
        </pc:sldMkLst>
      </pc:sldChg>
      <pc:sldChg chg="mod modShow">
        <pc:chgData name="DAVIDSDOTTIR Saga Bra" userId="S::saga.davidsdottir@soprasteria.com::6eab0e17-c2a4-49ed-ba77-2beb2d326ca4" providerId="AD" clId="Web-{2CC04BB8-6F7E-49A3-96B1-157EDBE770ED}" dt="2018-09-04T15:57:07.088" v="70"/>
        <pc:sldMkLst>
          <pc:docMk/>
          <pc:sldMk cId="839241584" sldId="413"/>
        </pc:sldMkLst>
      </pc:sldChg>
      <pc:sldChg chg="modSp">
        <pc:chgData name="DAVIDSDOTTIR Saga Bra" userId="S::saga.davidsdottir@soprasteria.com::6eab0e17-c2a4-49ed-ba77-2beb2d326ca4" providerId="AD" clId="Web-{2CC04BB8-6F7E-49A3-96B1-157EDBE770ED}" dt="2018-09-04T15:44:56.955" v="20" actId="20577"/>
        <pc:sldMkLst>
          <pc:docMk/>
          <pc:sldMk cId="3092258998" sldId="416"/>
        </pc:sldMkLst>
        <pc:spChg chg="mod">
          <ac:chgData name="DAVIDSDOTTIR Saga Bra" userId="S::saga.davidsdottir@soprasteria.com::6eab0e17-c2a4-49ed-ba77-2beb2d326ca4" providerId="AD" clId="Web-{2CC04BB8-6F7E-49A3-96B1-157EDBE770ED}" dt="2018-09-04T15:44:56.955" v="20" actId="20577"/>
          <ac:spMkLst>
            <pc:docMk/>
            <pc:sldMk cId="3092258998" sldId="416"/>
            <ac:spMk id="3" creationId="{00000000-0000-0000-0000-000000000000}"/>
          </ac:spMkLst>
        </pc:spChg>
      </pc:sldChg>
      <pc:sldChg chg="mod modShow">
        <pc:chgData name="DAVIDSDOTTIR Saga Bra" userId="S::saga.davidsdottir@soprasteria.com::6eab0e17-c2a4-49ed-ba77-2beb2d326ca4" providerId="AD" clId="Web-{2CC04BB8-6F7E-49A3-96B1-157EDBE770ED}" dt="2018-09-04T15:59:04.961" v="71"/>
        <pc:sldMkLst>
          <pc:docMk/>
          <pc:sldMk cId="4055474828" sldId="418"/>
        </pc:sldMkLst>
      </pc:sldChg>
      <pc:sldChg chg="mod modShow">
        <pc:chgData name="DAVIDSDOTTIR Saga Bra" userId="S::saga.davidsdottir@soprasteria.com::6eab0e17-c2a4-49ed-ba77-2beb2d326ca4" providerId="AD" clId="Web-{2CC04BB8-6F7E-49A3-96B1-157EDBE770ED}" dt="2018-09-04T16:06:14.832" v="84"/>
        <pc:sldMkLst>
          <pc:docMk/>
          <pc:sldMk cId="1647130722" sldId="423"/>
        </pc:sldMkLst>
      </pc:sldChg>
      <pc:sldChg chg="ord">
        <pc:chgData name="DAVIDSDOTTIR Saga Bra" userId="S::saga.davidsdottir@soprasteria.com::6eab0e17-c2a4-49ed-ba77-2beb2d326ca4" providerId="AD" clId="Web-{2CC04BB8-6F7E-49A3-96B1-157EDBE770ED}" dt="2018-09-04T16:12:31.782" v="95"/>
        <pc:sldMkLst>
          <pc:docMk/>
          <pc:sldMk cId="689034477" sldId="427"/>
        </pc:sldMkLst>
      </pc:sldChg>
      <pc:sldChg chg="add">
        <pc:chgData name="DAVIDSDOTTIR Saga Bra" userId="S::saga.davidsdottir@soprasteria.com::6eab0e17-c2a4-49ed-ba77-2beb2d326ca4" providerId="AD" clId="Web-{2CC04BB8-6F7E-49A3-96B1-157EDBE770ED}" dt="2018-09-04T16:33:12.067" v="128"/>
        <pc:sldMkLst>
          <pc:docMk/>
          <pc:sldMk cId="446472276" sldId="429"/>
        </pc:sldMkLst>
      </pc:sldChg>
      <pc:sldChg chg="add">
        <pc:chgData name="DAVIDSDOTTIR Saga Bra" userId="S::saga.davidsdottir@soprasteria.com::6eab0e17-c2a4-49ed-ba77-2beb2d326ca4" providerId="AD" clId="Web-{2CC04BB8-6F7E-49A3-96B1-157EDBE770ED}" dt="2018-09-04T16:33:12.130" v="129"/>
        <pc:sldMkLst>
          <pc:docMk/>
          <pc:sldMk cId="2086718783" sldId="430"/>
        </pc:sldMkLst>
      </pc:sldChg>
      <pc:sldChg chg="add">
        <pc:chgData name="DAVIDSDOTTIR Saga Bra" userId="S::saga.davidsdottir@soprasteria.com::6eab0e17-c2a4-49ed-ba77-2beb2d326ca4" providerId="AD" clId="Web-{2CC04BB8-6F7E-49A3-96B1-157EDBE770ED}" dt="2018-09-04T16:33:12.192" v="130"/>
        <pc:sldMkLst>
          <pc:docMk/>
          <pc:sldMk cId="3690084267" sldId="431"/>
        </pc:sldMkLst>
      </pc:sldChg>
    </pc:docChg>
  </pc:docChgLst>
  <pc:docChgLst>
    <pc:chgData name="OBERG Marianne Wiik" userId="S::marianne.oberg@soprasteria.com::83997fc6-a41e-453d-9103-b2362e3404a3" providerId="AD" clId="Web-{54238D51-97A0-20FE-11AD-88B1FF581B1E}"/>
    <pc:docChg chg="modSld">
      <pc:chgData name="OBERG Marianne Wiik" userId="S::marianne.oberg@soprasteria.com::83997fc6-a41e-453d-9103-b2362e3404a3" providerId="AD" clId="Web-{54238D51-97A0-20FE-11AD-88B1FF581B1E}" dt="2018-09-05T11:29:06.424" v="0" actId="1076"/>
      <pc:docMkLst>
        <pc:docMk/>
      </pc:docMkLst>
      <pc:sldChg chg="modSp">
        <pc:chgData name="OBERG Marianne Wiik" userId="S::marianne.oberg@soprasteria.com::83997fc6-a41e-453d-9103-b2362e3404a3" providerId="AD" clId="Web-{54238D51-97A0-20FE-11AD-88B1FF581B1E}" dt="2018-09-05T11:29:06.424" v="0" actId="1076"/>
        <pc:sldMkLst>
          <pc:docMk/>
          <pc:sldMk cId="3303102214" sldId="394"/>
        </pc:sldMkLst>
        <pc:picChg chg="mod">
          <ac:chgData name="OBERG Marianne Wiik" userId="S::marianne.oberg@soprasteria.com::83997fc6-a41e-453d-9103-b2362e3404a3" providerId="AD" clId="Web-{54238D51-97A0-20FE-11AD-88B1FF581B1E}" dt="2018-09-05T11:29:06.424" v="0" actId="1076"/>
          <ac:picMkLst>
            <pc:docMk/>
            <pc:sldMk cId="3303102214" sldId="394"/>
            <ac:picMk id="7" creationId="{9B1680DB-4039-4F7E-B928-CBD5421F58D4}"/>
          </ac:picMkLst>
        </pc:picChg>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2" dt="2018-03-01T13:26:58.729" idx="4">
    <p:pos x="10" y="10"/>
    <p:text>skal vi heller snakke om Policy og de forskjellige strategiene på denne sliden og forklare forskjellen? Forklaring av testprosessen kommer på de neste slidene</p:text>
    <p:extLst>
      <p:ext uri="{C676402C-5697-4E1C-873F-D02D1690AC5C}">
        <p15:threadingInfo xmlns:p15="http://schemas.microsoft.com/office/powerpoint/2012/main" timeZoneBias="0"/>
      </p:ext>
    </p:extLst>
  </p:cm>
  <p:cm authorId="3" dt="2018-03-01T17:08:37.990" idx="4">
    <p:pos x="10" y="106"/>
    <p:text>Rotete slide. Maud erstatter så vi kan ha med trappen, må få med policy og strategi-slide.</p:text>
    <p:extLst>
      <p:ext uri="{C676402C-5697-4E1C-873F-D02D1690AC5C}">
        <p15:threadingInfo xmlns:p15="http://schemas.microsoft.com/office/powerpoint/2012/main" timeZoneBias="-60">
          <p15:parentCm authorId="2" idx="4"/>
        </p15:threadingInfo>
      </p:ext>
    </p:extLst>
  </p:cm>
  <p:cm authorId="3" dt="2018-03-01T17:09:25.842" idx="5">
    <p:pos x="10" y="202"/>
    <p:text>Mulig det er i kap 5.</p:text>
    <p:extLst>
      <p:ext uri="{C676402C-5697-4E1C-873F-D02D1690AC5C}">
        <p15:threadingInfo xmlns:p15="http://schemas.microsoft.com/office/powerpoint/2012/main" timeZoneBias="-60">
          <p15:parentCm authorId="2" idx="4"/>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18-03-01T13:26:58.729" idx="4">
    <p:pos x="10" y="10"/>
    <p:text>skal vi heller snakke om Policy og de forskjellige strategiene på denne sliden og forklare forskjellen? Forklaring av testprosessen kommer på de neste slidene</p:text>
    <p:extLst>
      <p:ext uri="{C676402C-5697-4E1C-873F-D02D1690AC5C}">
        <p15:threadingInfo xmlns:p15="http://schemas.microsoft.com/office/powerpoint/2012/main" timeZoneBias="0"/>
      </p:ext>
    </p:extLst>
  </p:cm>
  <p:cm authorId="3" dt="2018-03-01T17:08:37.990" idx="4">
    <p:pos x="10" y="106"/>
    <p:text>Rotete slide. Maud erstatter så vi kan ha med trappen, må få med policy og strategi-slide.</p:text>
    <p:extLst>
      <p:ext uri="{C676402C-5697-4E1C-873F-D02D1690AC5C}">
        <p15:threadingInfo xmlns:p15="http://schemas.microsoft.com/office/powerpoint/2012/main" timeZoneBias="-60">
          <p15:parentCm authorId="2" idx="4"/>
        </p15:threadingInfo>
      </p:ext>
    </p:extLst>
  </p:cm>
  <p:cm authorId="3" dt="2018-03-01T17:09:25.842" idx="5">
    <p:pos x="10" y="202"/>
    <p:text>Mulig det er i kap 5.</p:text>
    <p:extLst>
      <p:ext uri="{C676402C-5697-4E1C-873F-D02D1690AC5C}">
        <p15:threadingInfo xmlns:p15="http://schemas.microsoft.com/office/powerpoint/2012/main" timeZoneBias="-60">
          <p15:parentCm authorId="2"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2" dt="2018-03-01T13:26:58.729" idx="4">
    <p:pos x="10" y="10"/>
    <p:text>skal vi heller snakke om Policy og de forskjellige strategiene på denne sliden og forklare forskjellen? Forklaring av testprosessen kommer på de neste slidene</p:text>
    <p:extLst>
      <p:ext uri="{C676402C-5697-4E1C-873F-D02D1690AC5C}">
        <p15:threadingInfo xmlns:p15="http://schemas.microsoft.com/office/powerpoint/2012/main" timeZoneBias="0"/>
      </p:ext>
    </p:extLst>
  </p:cm>
  <p:cm authorId="3" dt="2018-03-01T17:08:37.990" idx="4">
    <p:pos x="10" y="106"/>
    <p:text>Rotete slide. Maud erstatter så vi kan ha med trappen, må få med policy og strategi-slide.</p:text>
    <p:extLst>
      <p:ext uri="{C676402C-5697-4E1C-873F-D02D1690AC5C}">
        <p15:threadingInfo xmlns:p15="http://schemas.microsoft.com/office/powerpoint/2012/main" timeZoneBias="-60">
          <p15:parentCm authorId="2" idx="4"/>
        </p15:threadingInfo>
      </p:ext>
    </p:extLst>
  </p:cm>
  <p:cm authorId="3" dt="2018-03-01T17:09:25.842" idx="5">
    <p:pos x="10" y="202"/>
    <p:text>Mulig det er i kap 5.</p:text>
    <p:extLst>
      <p:ext uri="{C676402C-5697-4E1C-873F-D02D1690AC5C}">
        <p15:threadingInfo xmlns:p15="http://schemas.microsoft.com/office/powerpoint/2012/main" timeZoneBias="-60">
          <p15:parentCm authorId="2" idx="4"/>
        </p15:threadingInfo>
      </p:ext>
    </p:extLs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4BBB427-D9D5-4913-8EDD-00F983F72A15}" type="doc">
      <dgm:prSet loTypeId="urn:microsoft.com/office/officeart/2005/8/layout/pyramid2" loCatId="list" qsTypeId="urn:microsoft.com/office/officeart/2005/8/quickstyle/simple4" qsCatId="simple" csTypeId="urn:microsoft.com/office/officeart/2005/8/colors/accent1_2" csCatId="accent1" phldr="1"/>
      <dgm:spPr/>
    </dgm:pt>
    <dgm:pt modelId="{C083F6CC-1350-46EF-BEBE-AE20DA3BD0E9}">
      <dgm:prSet phldrT="[Text]"/>
      <dgm:spPr/>
      <dgm:t>
        <a:bodyPr/>
        <a:lstStyle/>
        <a:p>
          <a:r>
            <a:rPr lang="nb-NO" dirty="0"/>
            <a:t>Policy</a:t>
          </a:r>
        </a:p>
      </dgm:t>
    </dgm:pt>
    <dgm:pt modelId="{8E984A36-5762-41CE-8C27-57C4B1FDA07F}" type="parTrans" cxnId="{CC5CD80C-A39D-45CF-B99A-16F1619627B4}">
      <dgm:prSet/>
      <dgm:spPr/>
      <dgm:t>
        <a:bodyPr/>
        <a:lstStyle/>
        <a:p>
          <a:endParaRPr lang="nb-NO"/>
        </a:p>
      </dgm:t>
    </dgm:pt>
    <dgm:pt modelId="{5670E7C2-AFA5-46FA-AB6F-0063DA723884}" type="sibTrans" cxnId="{CC5CD80C-A39D-45CF-B99A-16F1619627B4}">
      <dgm:prSet/>
      <dgm:spPr/>
      <dgm:t>
        <a:bodyPr/>
        <a:lstStyle/>
        <a:p>
          <a:endParaRPr lang="nb-NO"/>
        </a:p>
      </dgm:t>
    </dgm:pt>
    <dgm:pt modelId="{3C8958DD-A558-4144-976B-ED7493FF1777}">
      <dgm:prSet phldrT="[Text]"/>
      <dgm:spPr/>
      <dgm:t>
        <a:bodyPr/>
        <a:lstStyle/>
        <a:p>
          <a:r>
            <a:rPr lang="nb-NO" dirty="0"/>
            <a:t>Strategi</a:t>
          </a:r>
        </a:p>
      </dgm:t>
    </dgm:pt>
    <dgm:pt modelId="{E7BC71DA-1B60-4583-826A-7D7875E9F779}" type="parTrans" cxnId="{DC756210-6CA4-4735-A587-5F390D0CFAD6}">
      <dgm:prSet/>
      <dgm:spPr/>
      <dgm:t>
        <a:bodyPr/>
        <a:lstStyle/>
        <a:p>
          <a:endParaRPr lang="nb-NO"/>
        </a:p>
      </dgm:t>
    </dgm:pt>
    <dgm:pt modelId="{9798E795-7216-443E-8131-4FB1D908098B}" type="sibTrans" cxnId="{DC756210-6CA4-4735-A587-5F390D0CFAD6}">
      <dgm:prSet/>
      <dgm:spPr/>
      <dgm:t>
        <a:bodyPr/>
        <a:lstStyle/>
        <a:p>
          <a:endParaRPr lang="nb-NO"/>
        </a:p>
      </dgm:t>
    </dgm:pt>
    <dgm:pt modelId="{CE5E2082-629D-4DFF-B945-A78AE7CEB907}">
      <dgm:prSet phldrT="[Text]"/>
      <dgm:spPr/>
      <dgm:t>
        <a:bodyPr/>
        <a:lstStyle/>
        <a:p>
          <a:r>
            <a:rPr lang="nb-NO" dirty="0"/>
            <a:t>Plan</a:t>
          </a:r>
        </a:p>
      </dgm:t>
    </dgm:pt>
    <dgm:pt modelId="{45C96E19-5806-4C59-9C11-B2DAB2998457}" type="parTrans" cxnId="{6665B630-126D-4013-905E-AADF2E2E6E8C}">
      <dgm:prSet/>
      <dgm:spPr/>
      <dgm:t>
        <a:bodyPr/>
        <a:lstStyle/>
        <a:p>
          <a:endParaRPr lang="nb-NO"/>
        </a:p>
      </dgm:t>
    </dgm:pt>
    <dgm:pt modelId="{FA7914F9-DE7A-42B2-995C-996AE535FF61}" type="sibTrans" cxnId="{6665B630-126D-4013-905E-AADF2E2E6E8C}">
      <dgm:prSet/>
      <dgm:spPr/>
      <dgm:t>
        <a:bodyPr/>
        <a:lstStyle/>
        <a:p>
          <a:endParaRPr lang="nb-NO"/>
        </a:p>
      </dgm:t>
    </dgm:pt>
    <dgm:pt modelId="{D690DE05-9624-49B4-943D-99DB41070FEF}">
      <dgm:prSet phldrT="[Text]"/>
      <dgm:spPr/>
      <dgm:t>
        <a:bodyPr/>
        <a:lstStyle/>
        <a:p>
          <a:r>
            <a:rPr lang="nb-NO" dirty="0"/>
            <a:t>Rapport</a:t>
          </a:r>
        </a:p>
      </dgm:t>
    </dgm:pt>
    <dgm:pt modelId="{AB11FB21-08F2-4835-800D-457B6C21B123}" type="parTrans" cxnId="{C2EF2FCB-FECD-488B-92F7-C1E66F5089D0}">
      <dgm:prSet/>
      <dgm:spPr/>
      <dgm:t>
        <a:bodyPr/>
        <a:lstStyle/>
        <a:p>
          <a:endParaRPr lang="nb-NO"/>
        </a:p>
      </dgm:t>
    </dgm:pt>
    <dgm:pt modelId="{67126F02-E338-40A6-A702-1E9EA0D3E8CD}" type="sibTrans" cxnId="{C2EF2FCB-FECD-488B-92F7-C1E66F5089D0}">
      <dgm:prSet/>
      <dgm:spPr/>
      <dgm:t>
        <a:bodyPr/>
        <a:lstStyle/>
        <a:p>
          <a:endParaRPr lang="nb-NO"/>
        </a:p>
      </dgm:t>
    </dgm:pt>
    <dgm:pt modelId="{91AFCEA7-B6DF-47BB-8B47-925495525F18}" type="pres">
      <dgm:prSet presAssocID="{14BBB427-D9D5-4913-8EDD-00F983F72A15}" presName="compositeShape" presStyleCnt="0">
        <dgm:presLayoutVars>
          <dgm:dir/>
          <dgm:resizeHandles/>
        </dgm:presLayoutVars>
      </dgm:prSet>
      <dgm:spPr/>
    </dgm:pt>
    <dgm:pt modelId="{1F105851-3D33-49C5-AAD7-714A7005FCFD}" type="pres">
      <dgm:prSet presAssocID="{14BBB427-D9D5-4913-8EDD-00F983F72A15}" presName="pyramid" presStyleLbl="node1" presStyleIdx="0" presStyleCnt="1"/>
      <dgm:spPr/>
    </dgm:pt>
    <dgm:pt modelId="{9362C2AD-46B8-459A-8663-BEBF941E219D}" type="pres">
      <dgm:prSet presAssocID="{14BBB427-D9D5-4913-8EDD-00F983F72A15}" presName="theList" presStyleCnt="0"/>
      <dgm:spPr/>
    </dgm:pt>
    <dgm:pt modelId="{1CE782ED-BFDB-4CF0-B6AF-B10478BCD90D}" type="pres">
      <dgm:prSet presAssocID="{C083F6CC-1350-46EF-BEBE-AE20DA3BD0E9}" presName="aNode" presStyleLbl="fgAcc1" presStyleIdx="0" presStyleCnt="4">
        <dgm:presLayoutVars>
          <dgm:bulletEnabled val="1"/>
        </dgm:presLayoutVars>
      </dgm:prSet>
      <dgm:spPr/>
    </dgm:pt>
    <dgm:pt modelId="{9E239F9E-52FD-44A5-877A-E63C59840D82}" type="pres">
      <dgm:prSet presAssocID="{C083F6CC-1350-46EF-BEBE-AE20DA3BD0E9}" presName="aSpace" presStyleCnt="0"/>
      <dgm:spPr/>
    </dgm:pt>
    <dgm:pt modelId="{5C9793EC-9EE2-47E9-BD82-EB1445F98F8B}" type="pres">
      <dgm:prSet presAssocID="{3C8958DD-A558-4144-976B-ED7493FF1777}" presName="aNode" presStyleLbl="fgAcc1" presStyleIdx="1" presStyleCnt="4">
        <dgm:presLayoutVars>
          <dgm:bulletEnabled val="1"/>
        </dgm:presLayoutVars>
      </dgm:prSet>
      <dgm:spPr/>
    </dgm:pt>
    <dgm:pt modelId="{EC731582-A113-48D2-A7C2-CDF2212D4FA1}" type="pres">
      <dgm:prSet presAssocID="{3C8958DD-A558-4144-976B-ED7493FF1777}" presName="aSpace" presStyleCnt="0"/>
      <dgm:spPr/>
    </dgm:pt>
    <dgm:pt modelId="{05DC2D67-66FF-4A68-A4CB-A44332F233FD}" type="pres">
      <dgm:prSet presAssocID="{CE5E2082-629D-4DFF-B945-A78AE7CEB907}" presName="aNode" presStyleLbl="fgAcc1" presStyleIdx="2" presStyleCnt="4">
        <dgm:presLayoutVars>
          <dgm:bulletEnabled val="1"/>
        </dgm:presLayoutVars>
      </dgm:prSet>
      <dgm:spPr/>
    </dgm:pt>
    <dgm:pt modelId="{5FE85992-769A-4E3C-A466-D6A830B2ABB4}" type="pres">
      <dgm:prSet presAssocID="{CE5E2082-629D-4DFF-B945-A78AE7CEB907}" presName="aSpace" presStyleCnt="0"/>
      <dgm:spPr/>
    </dgm:pt>
    <dgm:pt modelId="{A12FD0C3-AF6B-4E2F-AB09-0685E3EF128B}" type="pres">
      <dgm:prSet presAssocID="{D690DE05-9624-49B4-943D-99DB41070FEF}" presName="aNode" presStyleLbl="fgAcc1" presStyleIdx="3" presStyleCnt="4">
        <dgm:presLayoutVars>
          <dgm:bulletEnabled val="1"/>
        </dgm:presLayoutVars>
      </dgm:prSet>
      <dgm:spPr/>
    </dgm:pt>
    <dgm:pt modelId="{5DC2AFAA-AF8E-4BF9-B88A-4156823E723A}" type="pres">
      <dgm:prSet presAssocID="{D690DE05-9624-49B4-943D-99DB41070FEF}" presName="aSpace" presStyleCnt="0"/>
      <dgm:spPr/>
    </dgm:pt>
  </dgm:ptLst>
  <dgm:cxnLst>
    <dgm:cxn modelId="{CC5CD80C-A39D-45CF-B99A-16F1619627B4}" srcId="{14BBB427-D9D5-4913-8EDD-00F983F72A15}" destId="{C083F6CC-1350-46EF-BEBE-AE20DA3BD0E9}" srcOrd="0" destOrd="0" parTransId="{8E984A36-5762-41CE-8C27-57C4B1FDA07F}" sibTransId="{5670E7C2-AFA5-46FA-AB6F-0063DA723884}"/>
    <dgm:cxn modelId="{1FA88F0E-6CC8-4235-AA9D-2AE2445D3D0D}" type="presOf" srcId="{3C8958DD-A558-4144-976B-ED7493FF1777}" destId="{5C9793EC-9EE2-47E9-BD82-EB1445F98F8B}" srcOrd="0" destOrd="0" presId="urn:microsoft.com/office/officeart/2005/8/layout/pyramid2"/>
    <dgm:cxn modelId="{DC756210-6CA4-4735-A587-5F390D0CFAD6}" srcId="{14BBB427-D9D5-4913-8EDD-00F983F72A15}" destId="{3C8958DD-A558-4144-976B-ED7493FF1777}" srcOrd="1" destOrd="0" parTransId="{E7BC71DA-1B60-4583-826A-7D7875E9F779}" sibTransId="{9798E795-7216-443E-8131-4FB1D908098B}"/>
    <dgm:cxn modelId="{473A9E1F-7ED2-4C23-B151-E12DF19532A6}" type="presOf" srcId="{CE5E2082-629D-4DFF-B945-A78AE7CEB907}" destId="{05DC2D67-66FF-4A68-A4CB-A44332F233FD}" srcOrd="0" destOrd="0" presId="urn:microsoft.com/office/officeart/2005/8/layout/pyramid2"/>
    <dgm:cxn modelId="{6665B630-126D-4013-905E-AADF2E2E6E8C}" srcId="{14BBB427-D9D5-4913-8EDD-00F983F72A15}" destId="{CE5E2082-629D-4DFF-B945-A78AE7CEB907}" srcOrd="2" destOrd="0" parTransId="{45C96E19-5806-4C59-9C11-B2DAB2998457}" sibTransId="{FA7914F9-DE7A-42B2-995C-996AE535FF61}"/>
    <dgm:cxn modelId="{9CDF1D38-962D-4C92-AB5D-13BAB50BE6BD}" type="presOf" srcId="{C083F6CC-1350-46EF-BEBE-AE20DA3BD0E9}" destId="{1CE782ED-BFDB-4CF0-B6AF-B10478BCD90D}" srcOrd="0" destOrd="0" presId="urn:microsoft.com/office/officeart/2005/8/layout/pyramid2"/>
    <dgm:cxn modelId="{C2EF2FCB-FECD-488B-92F7-C1E66F5089D0}" srcId="{14BBB427-D9D5-4913-8EDD-00F983F72A15}" destId="{D690DE05-9624-49B4-943D-99DB41070FEF}" srcOrd="3" destOrd="0" parTransId="{AB11FB21-08F2-4835-800D-457B6C21B123}" sibTransId="{67126F02-E338-40A6-A702-1E9EA0D3E8CD}"/>
    <dgm:cxn modelId="{3E702DDC-C368-4719-B691-1E75D2BC0ADC}" type="presOf" srcId="{14BBB427-D9D5-4913-8EDD-00F983F72A15}" destId="{91AFCEA7-B6DF-47BB-8B47-925495525F18}" srcOrd="0" destOrd="0" presId="urn:microsoft.com/office/officeart/2005/8/layout/pyramid2"/>
    <dgm:cxn modelId="{2992D0EB-73F3-413C-9CE1-949B45F2BD0A}" type="presOf" srcId="{D690DE05-9624-49B4-943D-99DB41070FEF}" destId="{A12FD0C3-AF6B-4E2F-AB09-0685E3EF128B}" srcOrd="0" destOrd="0" presId="urn:microsoft.com/office/officeart/2005/8/layout/pyramid2"/>
    <dgm:cxn modelId="{7961AB07-5665-47A6-811A-4A94704FA354}" type="presParOf" srcId="{91AFCEA7-B6DF-47BB-8B47-925495525F18}" destId="{1F105851-3D33-49C5-AAD7-714A7005FCFD}" srcOrd="0" destOrd="0" presId="urn:microsoft.com/office/officeart/2005/8/layout/pyramid2"/>
    <dgm:cxn modelId="{6F7F9099-5DEF-45B6-8071-21C488F88BFB}" type="presParOf" srcId="{91AFCEA7-B6DF-47BB-8B47-925495525F18}" destId="{9362C2AD-46B8-459A-8663-BEBF941E219D}" srcOrd="1" destOrd="0" presId="urn:microsoft.com/office/officeart/2005/8/layout/pyramid2"/>
    <dgm:cxn modelId="{1ECDAFCC-7972-4C7E-AA0E-85BA3EF764E9}" type="presParOf" srcId="{9362C2AD-46B8-459A-8663-BEBF941E219D}" destId="{1CE782ED-BFDB-4CF0-B6AF-B10478BCD90D}" srcOrd="0" destOrd="0" presId="urn:microsoft.com/office/officeart/2005/8/layout/pyramid2"/>
    <dgm:cxn modelId="{8FE1D49B-CD1A-4324-8895-326E8D7A2D79}" type="presParOf" srcId="{9362C2AD-46B8-459A-8663-BEBF941E219D}" destId="{9E239F9E-52FD-44A5-877A-E63C59840D82}" srcOrd="1" destOrd="0" presId="urn:microsoft.com/office/officeart/2005/8/layout/pyramid2"/>
    <dgm:cxn modelId="{0A92225E-4876-41AA-98E6-0B0DE4D6FD6D}" type="presParOf" srcId="{9362C2AD-46B8-459A-8663-BEBF941E219D}" destId="{5C9793EC-9EE2-47E9-BD82-EB1445F98F8B}" srcOrd="2" destOrd="0" presId="urn:microsoft.com/office/officeart/2005/8/layout/pyramid2"/>
    <dgm:cxn modelId="{3BAB461C-E63F-4676-AF52-80086C9150AB}" type="presParOf" srcId="{9362C2AD-46B8-459A-8663-BEBF941E219D}" destId="{EC731582-A113-48D2-A7C2-CDF2212D4FA1}" srcOrd="3" destOrd="0" presId="urn:microsoft.com/office/officeart/2005/8/layout/pyramid2"/>
    <dgm:cxn modelId="{2046AEBA-6B37-4E61-A5B1-08B291A64F4E}" type="presParOf" srcId="{9362C2AD-46B8-459A-8663-BEBF941E219D}" destId="{05DC2D67-66FF-4A68-A4CB-A44332F233FD}" srcOrd="4" destOrd="0" presId="urn:microsoft.com/office/officeart/2005/8/layout/pyramid2"/>
    <dgm:cxn modelId="{C4125319-F7FA-4D92-8455-4E590A84344E}" type="presParOf" srcId="{9362C2AD-46B8-459A-8663-BEBF941E219D}" destId="{5FE85992-769A-4E3C-A466-D6A830B2ABB4}" srcOrd="5" destOrd="0" presId="urn:microsoft.com/office/officeart/2005/8/layout/pyramid2"/>
    <dgm:cxn modelId="{42E45E44-A18B-43E0-A938-71E55056B913}" type="presParOf" srcId="{9362C2AD-46B8-459A-8663-BEBF941E219D}" destId="{A12FD0C3-AF6B-4E2F-AB09-0685E3EF128B}" srcOrd="6" destOrd="0" presId="urn:microsoft.com/office/officeart/2005/8/layout/pyramid2"/>
    <dgm:cxn modelId="{F62801FF-8920-4F2D-9B6B-42A5ABF04187}" type="presParOf" srcId="{9362C2AD-46B8-459A-8663-BEBF941E219D}" destId="{5DC2AFAA-AF8E-4BF9-B88A-4156823E723A}" srcOrd="7" destOrd="0" presId="urn:microsoft.com/office/officeart/2005/8/layout/pyramid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918682B-2FCE-4CF9-9460-6A899A1A46BA}" type="doc">
      <dgm:prSet loTypeId="urn:microsoft.com/office/officeart/2005/8/layout/venn3" loCatId="relationship" qsTypeId="urn:microsoft.com/office/officeart/2005/8/quickstyle/simple2" qsCatId="simple" csTypeId="urn:microsoft.com/office/officeart/2005/8/colors/accent2_1" csCatId="accent2" phldr="1"/>
      <dgm:spPr/>
      <dgm:t>
        <a:bodyPr/>
        <a:lstStyle/>
        <a:p>
          <a:endParaRPr lang="nb-NO"/>
        </a:p>
      </dgm:t>
    </dgm:pt>
    <dgm:pt modelId="{3D49BDAC-1CDB-44A9-B92C-AD728C076D8A}">
      <dgm:prSet phldrT="[Tekst]" custT="1"/>
      <dgm:spPr>
        <a:xfrm>
          <a:off x="1004"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gm:spPr>
      <dgm:t>
        <a:bodyPr/>
        <a:lstStyle/>
        <a:p>
          <a:r>
            <a:rPr lang="nb-NO" sz="1600" b="0" dirty="0">
              <a:solidFill>
                <a:srgbClr val="333333"/>
              </a:solidFill>
              <a:latin typeface="Arial"/>
              <a:ea typeface="+mn-ea"/>
              <a:cs typeface="+mn-cs"/>
            </a:rPr>
            <a:t>Sprint 1 (UTV)</a:t>
          </a:r>
        </a:p>
      </dgm:t>
    </dgm:pt>
    <dgm:pt modelId="{E3EDC445-0355-4F46-9D48-3EB5F6F66A65}" type="parTrans" cxnId="{206365B9-4F60-473A-8C77-D20C239053E2}">
      <dgm:prSet/>
      <dgm:spPr/>
      <dgm:t>
        <a:bodyPr/>
        <a:lstStyle/>
        <a:p>
          <a:endParaRPr lang="nb-NO"/>
        </a:p>
      </dgm:t>
    </dgm:pt>
    <dgm:pt modelId="{89BBE6C2-C818-4550-B598-212B216001FC}" type="sibTrans" cxnId="{206365B9-4F60-473A-8C77-D20C239053E2}">
      <dgm:prSet/>
      <dgm:spPr/>
      <dgm:t>
        <a:bodyPr/>
        <a:lstStyle/>
        <a:p>
          <a:endParaRPr lang="nb-NO"/>
        </a:p>
      </dgm:t>
    </dgm:pt>
    <dgm:pt modelId="{BA05A262-197C-4AF1-95CD-A4340C5704C7}">
      <dgm:prSet phldrT="[Tekst]" custT="1"/>
      <dgm:spPr>
        <a:xfrm>
          <a:off x="1568164"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gm:spPr>
      <dgm:t>
        <a:bodyPr/>
        <a:lstStyle/>
        <a:p>
          <a:r>
            <a:rPr lang="nb-NO" sz="1600" b="0" dirty="0">
              <a:solidFill>
                <a:srgbClr val="333333"/>
              </a:solidFill>
              <a:latin typeface="Arial"/>
              <a:ea typeface="+mn-ea"/>
              <a:cs typeface="+mn-cs"/>
            </a:rPr>
            <a:t>Sprint 2 (UTV</a:t>
          </a:r>
          <a:r>
            <a:rPr lang="nb-NO" sz="1600" b="0">
              <a:solidFill>
                <a:srgbClr val="333333"/>
              </a:solidFill>
              <a:latin typeface="Arial"/>
              <a:ea typeface="+mn-ea"/>
              <a:cs typeface="+mn-cs"/>
            </a:rPr>
            <a:t>) Sprint </a:t>
          </a:r>
          <a:r>
            <a:rPr lang="nb-NO" sz="1600" b="0" dirty="0">
              <a:solidFill>
                <a:srgbClr val="333333"/>
              </a:solidFill>
              <a:latin typeface="Arial"/>
              <a:ea typeface="+mn-ea"/>
              <a:cs typeface="+mn-cs"/>
            </a:rPr>
            <a:t>1 (TEST)</a:t>
          </a:r>
        </a:p>
      </dgm:t>
    </dgm:pt>
    <dgm:pt modelId="{F37E1D39-1634-4F1D-BC93-EE1B7AE0E0CC}" type="parTrans" cxnId="{E04D1173-B58E-4680-86F4-DEE4F1211F52}">
      <dgm:prSet/>
      <dgm:spPr/>
      <dgm:t>
        <a:bodyPr/>
        <a:lstStyle/>
        <a:p>
          <a:endParaRPr lang="nb-NO"/>
        </a:p>
      </dgm:t>
    </dgm:pt>
    <dgm:pt modelId="{04940BBF-410A-4F5F-B1EA-9E0F8BA39B29}" type="sibTrans" cxnId="{E04D1173-B58E-4680-86F4-DEE4F1211F52}">
      <dgm:prSet/>
      <dgm:spPr/>
      <dgm:t>
        <a:bodyPr/>
        <a:lstStyle/>
        <a:p>
          <a:endParaRPr lang="nb-NO"/>
        </a:p>
      </dgm:t>
    </dgm:pt>
    <dgm:pt modelId="{2D39D113-0E0E-431F-9558-DEC274DDC790}">
      <dgm:prSet phldrT="[Tekst]" custT="1"/>
      <dgm:spPr>
        <a:xfrm>
          <a:off x="3135324"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gm:spPr>
      <dgm:t>
        <a:bodyPr/>
        <a:lstStyle/>
        <a:p>
          <a:r>
            <a:rPr lang="nb-NO" sz="1600" b="0" dirty="0">
              <a:solidFill>
                <a:srgbClr val="333333"/>
              </a:solidFill>
              <a:latin typeface="Arial"/>
              <a:ea typeface="+mn-ea"/>
              <a:cs typeface="+mn-cs"/>
            </a:rPr>
            <a:t>Sprint 3 (UTV) Sprint 2 (TEST)</a:t>
          </a:r>
        </a:p>
      </dgm:t>
    </dgm:pt>
    <dgm:pt modelId="{207B1AEB-3098-48FD-8D87-1A7ED2CC16CF}" type="parTrans" cxnId="{21DAF5F9-8E74-428E-ADA1-0EA8922A0D70}">
      <dgm:prSet/>
      <dgm:spPr/>
      <dgm:t>
        <a:bodyPr/>
        <a:lstStyle/>
        <a:p>
          <a:endParaRPr lang="nb-NO"/>
        </a:p>
      </dgm:t>
    </dgm:pt>
    <dgm:pt modelId="{2CEAF07B-16F7-4D02-8616-2155300A6A6F}" type="sibTrans" cxnId="{21DAF5F9-8E74-428E-ADA1-0EA8922A0D70}">
      <dgm:prSet/>
      <dgm:spPr/>
      <dgm:t>
        <a:bodyPr/>
        <a:lstStyle/>
        <a:p>
          <a:endParaRPr lang="nb-NO"/>
        </a:p>
      </dgm:t>
    </dgm:pt>
    <dgm:pt modelId="{B4173FC4-A653-4F93-8923-70874735057A}">
      <dgm:prSet phldrT="[Tekst]" custT="1"/>
      <dgm:spPr>
        <a:xfrm>
          <a:off x="4702485"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gm:spPr>
      <dgm:t>
        <a:bodyPr/>
        <a:lstStyle/>
        <a:p>
          <a:r>
            <a:rPr lang="nb-NO" sz="1600" b="0" dirty="0">
              <a:solidFill>
                <a:srgbClr val="333333"/>
              </a:solidFill>
              <a:latin typeface="Arial"/>
              <a:ea typeface="+mn-ea"/>
              <a:cs typeface="+mn-cs"/>
            </a:rPr>
            <a:t>Sprint 4 (UTV) Sprint 3 (TEST)</a:t>
          </a:r>
        </a:p>
      </dgm:t>
    </dgm:pt>
    <dgm:pt modelId="{3F9C3A25-2A69-4027-9B7D-F7C4F1447F1A}" type="parTrans" cxnId="{D2673100-D599-410A-8110-20ADE2EA88C7}">
      <dgm:prSet/>
      <dgm:spPr/>
      <dgm:t>
        <a:bodyPr/>
        <a:lstStyle/>
        <a:p>
          <a:endParaRPr lang="nb-NO"/>
        </a:p>
      </dgm:t>
    </dgm:pt>
    <dgm:pt modelId="{178B53AE-C27B-4F65-9ED3-AAE02BAA536C}" type="sibTrans" cxnId="{D2673100-D599-410A-8110-20ADE2EA88C7}">
      <dgm:prSet/>
      <dgm:spPr/>
      <dgm:t>
        <a:bodyPr/>
        <a:lstStyle/>
        <a:p>
          <a:endParaRPr lang="nb-NO"/>
        </a:p>
      </dgm:t>
    </dgm:pt>
    <dgm:pt modelId="{49EFAC05-7A25-4FD1-B100-EEEDB0AC9E3C}">
      <dgm:prSet phldrT="[Tekst]" custT="1"/>
      <dgm:spPr>
        <a:xfrm>
          <a:off x="6269645"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gm:spPr>
      <dgm:t>
        <a:bodyPr/>
        <a:lstStyle/>
        <a:p>
          <a:r>
            <a:rPr lang="nb-NO" sz="1600" b="0" dirty="0">
              <a:solidFill>
                <a:srgbClr val="333333"/>
              </a:solidFill>
              <a:latin typeface="Arial"/>
              <a:ea typeface="+mn-ea"/>
              <a:cs typeface="+mn-cs"/>
            </a:rPr>
            <a:t>Sprint 5…</a:t>
          </a:r>
        </a:p>
      </dgm:t>
    </dgm:pt>
    <dgm:pt modelId="{8E77BE25-751C-4817-91BC-567E45935B73}" type="parTrans" cxnId="{CCE9B4D2-19F5-4F73-995B-25564ACB084F}">
      <dgm:prSet/>
      <dgm:spPr/>
      <dgm:t>
        <a:bodyPr/>
        <a:lstStyle/>
        <a:p>
          <a:endParaRPr lang="nb-NO"/>
        </a:p>
      </dgm:t>
    </dgm:pt>
    <dgm:pt modelId="{3A5737B1-050A-4A02-A06F-A5B4AC8C3027}" type="sibTrans" cxnId="{CCE9B4D2-19F5-4F73-995B-25564ACB084F}">
      <dgm:prSet/>
      <dgm:spPr/>
      <dgm:t>
        <a:bodyPr/>
        <a:lstStyle/>
        <a:p>
          <a:endParaRPr lang="nb-NO"/>
        </a:p>
      </dgm:t>
    </dgm:pt>
    <dgm:pt modelId="{9877C065-296B-4D3A-B2B1-EE7DE12F0ACB}" type="pres">
      <dgm:prSet presAssocID="{A918682B-2FCE-4CF9-9460-6A899A1A46BA}" presName="Name0" presStyleCnt="0">
        <dgm:presLayoutVars>
          <dgm:dir/>
          <dgm:resizeHandles val="exact"/>
        </dgm:presLayoutVars>
      </dgm:prSet>
      <dgm:spPr/>
    </dgm:pt>
    <dgm:pt modelId="{B652967E-1FF7-4143-9B0C-DA0F30D6231A}" type="pres">
      <dgm:prSet presAssocID="{3D49BDAC-1CDB-44A9-B92C-AD728C076D8A}" presName="Name5" presStyleLbl="vennNode1" presStyleIdx="0" presStyleCnt="5">
        <dgm:presLayoutVars>
          <dgm:bulletEnabled val="1"/>
        </dgm:presLayoutVars>
      </dgm:prSet>
      <dgm:spPr/>
    </dgm:pt>
    <dgm:pt modelId="{5C35D2D1-F0F8-4895-BDA5-1097C7A591CA}" type="pres">
      <dgm:prSet presAssocID="{89BBE6C2-C818-4550-B598-212B216001FC}" presName="space" presStyleCnt="0"/>
      <dgm:spPr/>
    </dgm:pt>
    <dgm:pt modelId="{F0D01FEF-C468-4E26-9C29-6D609799E2F6}" type="pres">
      <dgm:prSet presAssocID="{BA05A262-197C-4AF1-95CD-A4340C5704C7}" presName="Name5" presStyleLbl="vennNode1" presStyleIdx="1" presStyleCnt="5">
        <dgm:presLayoutVars>
          <dgm:bulletEnabled val="1"/>
        </dgm:presLayoutVars>
      </dgm:prSet>
      <dgm:spPr/>
    </dgm:pt>
    <dgm:pt modelId="{88456D16-CC87-457C-8D33-A66D361F681D}" type="pres">
      <dgm:prSet presAssocID="{04940BBF-410A-4F5F-B1EA-9E0F8BA39B29}" presName="space" presStyleCnt="0"/>
      <dgm:spPr/>
    </dgm:pt>
    <dgm:pt modelId="{19E4C38F-7839-4D01-A282-94D1547A674D}" type="pres">
      <dgm:prSet presAssocID="{2D39D113-0E0E-431F-9558-DEC274DDC790}" presName="Name5" presStyleLbl="vennNode1" presStyleIdx="2" presStyleCnt="5">
        <dgm:presLayoutVars>
          <dgm:bulletEnabled val="1"/>
        </dgm:presLayoutVars>
      </dgm:prSet>
      <dgm:spPr/>
    </dgm:pt>
    <dgm:pt modelId="{21ED285D-E945-479D-93AB-64FE9CFE0AF8}" type="pres">
      <dgm:prSet presAssocID="{2CEAF07B-16F7-4D02-8616-2155300A6A6F}" presName="space" presStyleCnt="0"/>
      <dgm:spPr/>
    </dgm:pt>
    <dgm:pt modelId="{0010229E-461F-4631-9039-6DABA9991AAB}" type="pres">
      <dgm:prSet presAssocID="{B4173FC4-A653-4F93-8923-70874735057A}" presName="Name5" presStyleLbl="vennNode1" presStyleIdx="3" presStyleCnt="5">
        <dgm:presLayoutVars>
          <dgm:bulletEnabled val="1"/>
        </dgm:presLayoutVars>
      </dgm:prSet>
      <dgm:spPr/>
    </dgm:pt>
    <dgm:pt modelId="{AB309965-E6EA-4482-AC3D-67A6CFA07094}" type="pres">
      <dgm:prSet presAssocID="{178B53AE-C27B-4F65-9ED3-AAE02BAA536C}" presName="space" presStyleCnt="0"/>
      <dgm:spPr/>
    </dgm:pt>
    <dgm:pt modelId="{FCE51897-AFC4-4636-9DAE-249B89DE7A07}" type="pres">
      <dgm:prSet presAssocID="{49EFAC05-7A25-4FD1-B100-EEEDB0AC9E3C}" presName="Name5" presStyleLbl="vennNode1" presStyleIdx="4" presStyleCnt="5">
        <dgm:presLayoutVars>
          <dgm:bulletEnabled val="1"/>
        </dgm:presLayoutVars>
      </dgm:prSet>
      <dgm:spPr/>
    </dgm:pt>
  </dgm:ptLst>
  <dgm:cxnLst>
    <dgm:cxn modelId="{D2673100-D599-410A-8110-20ADE2EA88C7}" srcId="{A918682B-2FCE-4CF9-9460-6A899A1A46BA}" destId="{B4173FC4-A653-4F93-8923-70874735057A}" srcOrd="3" destOrd="0" parTransId="{3F9C3A25-2A69-4027-9B7D-F7C4F1447F1A}" sibTransId="{178B53AE-C27B-4F65-9ED3-AAE02BAA536C}"/>
    <dgm:cxn modelId="{28478A27-E845-4D02-96F6-9CE8DB6E33A3}" type="presOf" srcId="{BA05A262-197C-4AF1-95CD-A4340C5704C7}" destId="{F0D01FEF-C468-4E26-9C29-6D609799E2F6}" srcOrd="0" destOrd="0" presId="urn:microsoft.com/office/officeart/2005/8/layout/venn3"/>
    <dgm:cxn modelId="{FCB52A6D-03BB-4371-B35A-9119A5547D01}" type="presOf" srcId="{49EFAC05-7A25-4FD1-B100-EEEDB0AC9E3C}" destId="{FCE51897-AFC4-4636-9DAE-249B89DE7A07}" srcOrd="0" destOrd="0" presId="urn:microsoft.com/office/officeart/2005/8/layout/venn3"/>
    <dgm:cxn modelId="{E04D1173-B58E-4680-86F4-DEE4F1211F52}" srcId="{A918682B-2FCE-4CF9-9460-6A899A1A46BA}" destId="{BA05A262-197C-4AF1-95CD-A4340C5704C7}" srcOrd="1" destOrd="0" parTransId="{F37E1D39-1634-4F1D-BC93-EE1B7AE0E0CC}" sibTransId="{04940BBF-410A-4F5F-B1EA-9E0F8BA39B29}"/>
    <dgm:cxn modelId="{2200FC57-D897-4401-8DA4-0CF197F266F5}" type="presOf" srcId="{3D49BDAC-1CDB-44A9-B92C-AD728C076D8A}" destId="{B652967E-1FF7-4143-9B0C-DA0F30D6231A}" srcOrd="0" destOrd="0" presId="urn:microsoft.com/office/officeart/2005/8/layout/venn3"/>
    <dgm:cxn modelId="{323C7293-CF2C-4F50-8B10-46097112E712}" type="presOf" srcId="{B4173FC4-A653-4F93-8923-70874735057A}" destId="{0010229E-461F-4631-9039-6DABA9991AAB}" srcOrd="0" destOrd="0" presId="urn:microsoft.com/office/officeart/2005/8/layout/venn3"/>
    <dgm:cxn modelId="{206365B9-4F60-473A-8C77-D20C239053E2}" srcId="{A918682B-2FCE-4CF9-9460-6A899A1A46BA}" destId="{3D49BDAC-1CDB-44A9-B92C-AD728C076D8A}" srcOrd="0" destOrd="0" parTransId="{E3EDC445-0355-4F46-9D48-3EB5F6F66A65}" sibTransId="{89BBE6C2-C818-4550-B598-212B216001FC}"/>
    <dgm:cxn modelId="{CCE9B4D2-19F5-4F73-995B-25564ACB084F}" srcId="{A918682B-2FCE-4CF9-9460-6A899A1A46BA}" destId="{49EFAC05-7A25-4FD1-B100-EEEDB0AC9E3C}" srcOrd="4" destOrd="0" parTransId="{8E77BE25-751C-4817-91BC-567E45935B73}" sibTransId="{3A5737B1-050A-4A02-A06F-A5B4AC8C3027}"/>
    <dgm:cxn modelId="{9B7319E8-A1CA-4815-813C-919F5E3ACBE2}" type="presOf" srcId="{A918682B-2FCE-4CF9-9460-6A899A1A46BA}" destId="{9877C065-296B-4D3A-B2B1-EE7DE12F0ACB}" srcOrd="0" destOrd="0" presId="urn:microsoft.com/office/officeart/2005/8/layout/venn3"/>
    <dgm:cxn modelId="{7F3F5CF5-4201-4F6C-A494-69FB6BDD3929}" type="presOf" srcId="{2D39D113-0E0E-431F-9558-DEC274DDC790}" destId="{19E4C38F-7839-4D01-A282-94D1547A674D}" srcOrd="0" destOrd="0" presId="urn:microsoft.com/office/officeart/2005/8/layout/venn3"/>
    <dgm:cxn modelId="{21DAF5F9-8E74-428E-ADA1-0EA8922A0D70}" srcId="{A918682B-2FCE-4CF9-9460-6A899A1A46BA}" destId="{2D39D113-0E0E-431F-9558-DEC274DDC790}" srcOrd="2" destOrd="0" parTransId="{207B1AEB-3098-48FD-8D87-1A7ED2CC16CF}" sibTransId="{2CEAF07B-16F7-4D02-8616-2155300A6A6F}"/>
    <dgm:cxn modelId="{645589C5-E3E9-49A1-832E-998B12C965D9}" type="presParOf" srcId="{9877C065-296B-4D3A-B2B1-EE7DE12F0ACB}" destId="{B652967E-1FF7-4143-9B0C-DA0F30D6231A}" srcOrd="0" destOrd="0" presId="urn:microsoft.com/office/officeart/2005/8/layout/venn3"/>
    <dgm:cxn modelId="{BB77286D-0F93-4A2D-9793-FF69AF112DD7}" type="presParOf" srcId="{9877C065-296B-4D3A-B2B1-EE7DE12F0ACB}" destId="{5C35D2D1-F0F8-4895-BDA5-1097C7A591CA}" srcOrd="1" destOrd="0" presId="urn:microsoft.com/office/officeart/2005/8/layout/venn3"/>
    <dgm:cxn modelId="{E069CA5D-F3C1-4B3A-9A21-2D2AA41926D9}" type="presParOf" srcId="{9877C065-296B-4D3A-B2B1-EE7DE12F0ACB}" destId="{F0D01FEF-C468-4E26-9C29-6D609799E2F6}" srcOrd="2" destOrd="0" presId="urn:microsoft.com/office/officeart/2005/8/layout/venn3"/>
    <dgm:cxn modelId="{B2574725-45AE-4EE2-AF19-25203E8FC912}" type="presParOf" srcId="{9877C065-296B-4D3A-B2B1-EE7DE12F0ACB}" destId="{88456D16-CC87-457C-8D33-A66D361F681D}" srcOrd="3" destOrd="0" presId="urn:microsoft.com/office/officeart/2005/8/layout/venn3"/>
    <dgm:cxn modelId="{8451DBCD-831B-451A-99C0-1800888B27AD}" type="presParOf" srcId="{9877C065-296B-4D3A-B2B1-EE7DE12F0ACB}" destId="{19E4C38F-7839-4D01-A282-94D1547A674D}" srcOrd="4" destOrd="0" presId="urn:microsoft.com/office/officeart/2005/8/layout/venn3"/>
    <dgm:cxn modelId="{D7463C4C-916E-4B87-8AA9-94FCA7C9E4DC}" type="presParOf" srcId="{9877C065-296B-4D3A-B2B1-EE7DE12F0ACB}" destId="{21ED285D-E945-479D-93AB-64FE9CFE0AF8}" srcOrd="5" destOrd="0" presId="urn:microsoft.com/office/officeart/2005/8/layout/venn3"/>
    <dgm:cxn modelId="{6396C3CC-8CF7-43EE-9AF0-5C39C768A806}" type="presParOf" srcId="{9877C065-296B-4D3A-B2B1-EE7DE12F0ACB}" destId="{0010229E-461F-4631-9039-6DABA9991AAB}" srcOrd="6" destOrd="0" presId="urn:microsoft.com/office/officeart/2005/8/layout/venn3"/>
    <dgm:cxn modelId="{1619F3CA-307B-465E-B467-35931E397B8C}" type="presParOf" srcId="{9877C065-296B-4D3A-B2B1-EE7DE12F0ACB}" destId="{AB309965-E6EA-4482-AC3D-67A6CFA07094}" srcOrd="7" destOrd="0" presId="urn:microsoft.com/office/officeart/2005/8/layout/venn3"/>
    <dgm:cxn modelId="{5345A3DB-8EF0-4162-A1F4-0CB58C9720D6}" type="presParOf" srcId="{9877C065-296B-4D3A-B2B1-EE7DE12F0ACB}" destId="{FCE51897-AFC4-4636-9DAE-249B89DE7A07}" srcOrd="8" destOrd="0" presId="urn:microsoft.com/office/officeart/2005/8/layout/venn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105851-3D33-49C5-AAD7-714A7005FCFD}">
      <dsp:nvSpPr>
        <dsp:cNvPr id="0" name=""/>
        <dsp:cNvSpPr/>
      </dsp:nvSpPr>
      <dsp:spPr>
        <a:xfrm>
          <a:off x="1352272" y="0"/>
          <a:ext cx="4681537" cy="4681537"/>
        </a:xfrm>
        <a:prstGeom prst="triangle">
          <a:avLst/>
        </a:prstGeom>
        <a:gradFill rotWithShape="0">
          <a:gsLst>
            <a:gs pos="0">
              <a:schemeClr val="accent1">
                <a:hueOff val="0"/>
                <a:satOff val="0"/>
                <a:lumOff val="0"/>
                <a:alphaOff val="0"/>
                <a:shade val="51000"/>
                <a:satMod val="130000"/>
              </a:schemeClr>
            </a:gs>
            <a:gs pos="80000">
              <a:schemeClr val="accent1">
                <a:hueOff val="0"/>
                <a:satOff val="0"/>
                <a:lumOff val="0"/>
                <a:alphaOff val="0"/>
                <a:shade val="93000"/>
                <a:satMod val="130000"/>
              </a:schemeClr>
            </a:gs>
            <a:gs pos="100000">
              <a:schemeClr val="accent1">
                <a:hueOff val="0"/>
                <a:satOff val="0"/>
                <a:lumOff val="0"/>
                <a:alphaOff val="0"/>
                <a:shade val="94000"/>
                <a:satMod val="135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sp>
    <dsp:sp modelId="{1CE782ED-BFDB-4CF0-B6AF-B10478BCD90D}">
      <dsp:nvSpPr>
        <dsp:cNvPr id="0" name=""/>
        <dsp:cNvSpPr/>
      </dsp:nvSpPr>
      <dsp:spPr>
        <a:xfrm>
          <a:off x="3693040" y="468610"/>
          <a:ext cx="3042999" cy="832070"/>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nb-NO" sz="3400" kern="1200" dirty="0"/>
            <a:t>Policy</a:t>
          </a:r>
        </a:p>
      </dsp:txBody>
      <dsp:txXfrm>
        <a:off x="3733658" y="509228"/>
        <a:ext cx="2961763" cy="750834"/>
      </dsp:txXfrm>
    </dsp:sp>
    <dsp:sp modelId="{5C9793EC-9EE2-47E9-BD82-EB1445F98F8B}">
      <dsp:nvSpPr>
        <dsp:cNvPr id="0" name=""/>
        <dsp:cNvSpPr/>
      </dsp:nvSpPr>
      <dsp:spPr>
        <a:xfrm>
          <a:off x="3693040" y="1404689"/>
          <a:ext cx="3042999" cy="832070"/>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nb-NO" sz="3400" kern="1200" dirty="0"/>
            <a:t>Strategi</a:t>
          </a:r>
        </a:p>
      </dsp:txBody>
      <dsp:txXfrm>
        <a:off x="3733658" y="1445307"/>
        <a:ext cx="2961763" cy="750834"/>
      </dsp:txXfrm>
    </dsp:sp>
    <dsp:sp modelId="{05DC2D67-66FF-4A68-A4CB-A44332F233FD}">
      <dsp:nvSpPr>
        <dsp:cNvPr id="0" name=""/>
        <dsp:cNvSpPr/>
      </dsp:nvSpPr>
      <dsp:spPr>
        <a:xfrm>
          <a:off x="3693040" y="2340768"/>
          <a:ext cx="3042999" cy="832070"/>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nb-NO" sz="3400" kern="1200" dirty="0"/>
            <a:t>Plan</a:t>
          </a:r>
        </a:p>
      </dsp:txBody>
      <dsp:txXfrm>
        <a:off x="3733658" y="2381386"/>
        <a:ext cx="2961763" cy="750834"/>
      </dsp:txXfrm>
    </dsp:sp>
    <dsp:sp modelId="{A12FD0C3-AF6B-4E2F-AB09-0685E3EF128B}">
      <dsp:nvSpPr>
        <dsp:cNvPr id="0" name=""/>
        <dsp:cNvSpPr/>
      </dsp:nvSpPr>
      <dsp:spPr>
        <a:xfrm>
          <a:off x="3693040" y="3276847"/>
          <a:ext cx="3042999" cy="832070"/>
        </a:xfrm>
        <a:prstGeom prst="round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129540" tIns="129540" rIns="129540" bIns="129540" numCol="1" spcCol="1270" anchor="ctr" anchorCtr="0">
          <a:noAutofit/>
        </a:bodyPr>
        <a:lstStyle/>
        <a:p>
          <a:pPr marL="0" lvl="0" indent="0" algn="ctr" defTabSz="1511300">
            <a:lnSpc>
              <a:spcPct val="90000"/>
            </a:lnSpc>
            <a:spcBef>
              <a:spcPct val="0"/>
            </a:spcBef>
            <a:spcAft>
              <a:spcPct val="35000"/>
            </a:spcAft>
            <a:buNone/>
          </a:pPr>
          <a:r>
            <a:rPr lang="nb-NO" sz="3400" kern="1200" dirty="0"/>
            <a:t>Rapport</a:t>
          </a:r>
        </a:p>
      </dsp:txBody>
      <dsp:txXfrm>
        <a:off x="3733658" y="3317465"/>
        <a:ext cx="2961763" cy="75083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652967E-1FF7-4143-9B0C-DA0F30D6231A}">
      <dsp:nvSpPr>
        <dsp:cNvPr id="0" name=""/>
        <dsp:cNvSpPr/>
      </dsp:nvSpPr>
      <dsp:spPr>
        <a:xfrm>
          <a:off x="1004"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07808" tIns="20320" rIns="107808" bIns="20320" numCol="1" spcCol="1270" anchor="ctr" anchorCtr="0">
          <a:noAutofit/>
        </a:bodyPr>
        <a:lstStyle/>
        <a:p>
          <a:pPr marL="0" lvl="0" indent="0" algn="ctr" defTabSz="711200">
            <a:lnSpc>
              <a:spcPct val="90000"/>
            </a:lnSpc>
            <a:spcBef>
              <a:spcPct val="0"/>
            </a:spcBef>
            <a:spcAft>
              <a:spcPct val="35000"/>
            </a:spcAft>
            <a:buNone/>
          </a:pPr>
          <a:r>
            <a:rPr lang="nb-NO" sz="1600" b="0" kern="1200" dirty="0">
              <a:solidFill>
                <a:srgbClr val="333333"/>
              </a:solidFill>
              <a:latin typeface="Arial"/>
              <a:ea typeface="+mn-ea"/>
              <a:cs typeface="+mn-cs"/>
            </a:rPr>
            <a:t>Sprint 1 (UTV)</a:t>
          </a:r>
        </a:p>
      </dsp:txBody>
      <dsp:txXfrm>
        <a:off x="287886" y="1570388"/>
        <a:ext cx="1385186" cy="1385186"/>
      </dsp:txXfrm>
    </dsp:sp>
    <dsp:sp modelId="{F0D01FEF-C468-4E26-9C29-6D609799E2F6}">
      <dsp:nvSpPr>
        <dsp:cNvPr id="0" name=""/>
        <dsp:cNvSpPr/>
      </dsp:nvSpPr>
      <dsp:spPr>
        <a:xfrm>
          <a:off x="1568164"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07808" tIns="20320" rIns="107808" bIns="20320" numCol="1" spcCol="1270" anchor="ctr" anchorCtr="0">
          <a:noAutofit/>
        </a:bodyPr>
        <a:lstStyle/>
        <a:p>
          <a:pPr marL="0" lvl="0" indent="0" algn="ctr" defTabSz="711200">
            <a:lnSpc>
              <a:spcPct val="90000"/>
            </a:lnSpc>
            <a:spcBef>
              <a:spcPct val="0"/>
            </a:spcBef>
            <a:spcAft>
              <a:spcPct val="35000"/>
            </a:spcAft>
            <a:buNone/>
          </a:pPr>
          <a:r>
            <a:rPr lang="nb-NO" sz="1600" b="0" kern="1200" dirty="0">
              <a:solidFill>
                <a:srgbClr val="333333"/>
              </a:solidFill>
              <a:latin typeface="Arial"/>
              <a:ea typeface="+mn-ea"/>
              <a:cs typeface="+mn-cs"/>
            </a:rPr>
            <a:t>Sprint 2 (UTV</a:t>
          </a:r>
          <a:r>
            <a:rPr lang="nb-NO" sz="1600" b="0" kern="1200">
              <a:solidFill>
                <a:srgbClr val="333333"/>
              </a:solidFill>
              <a:latin typeface="Arial"/>
              <a:ea typeface="+mn-ea"/>
              <a:cs typeface="+mn-cs"/>
            </a:rPr>
            <a:t>) Sprint </a:t>
          </a:r>
          <a:r>
            <a:rPr lang="nb-NO" sz="1600" b="0" kern="1200" dirty="0">
              <a:solidFill>
                <a:srgbClr val="333333"/>
              </a:solidFill>
              <a:latin typeface="Arial"/>
              <a:ea typeface="+mn-ea"/>
              <a:cs typeface="+mn-cs"/>
            </a:rPr>
            <a:t>1 (TEST)</a:t>
          </a:r>
        </a:p>
      </dsp:txBody>
      <dsp:txXfrm>
        <a:off x="1855046" y="1570388"/>
        <a:ext cx="1385186" cy="1385186"/>
      </dsp:txXfrm>
    </dsp:sp>
    <dsp:sp modelId="{19E4C38F-7839-4D01-A282-94D1547A674D}">
      <dsp:nvSpPr>
        <dsp:cNvPr id="0" name=""/>
        <dsp:cNvSpPr/>
      </dsp:nvSpPr>
      <dsp:spPr>
        <a:xfrm>
          <a:off x="3135324"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07808" tIns="20320" rIns="107808" bIns="20320" numCol="1" spcCol="1270" anchor="ctr" anchorCtr="0">
          <a:noAutofit/>
        </a:bodyPr>
        <a:lstStyle/>
        <a:p>
          <a:pPr marL="0" lvl="0" indent="0" algn="ctr" defTabSz="711200">
            <a:lnSpc>
              <a:spcPct val="90000"/>
            </a:lnSpc>
            <a:spcBef>
              <a:spcPct val="0"/>
            </a:spcBef>
            <a:spcAft>
              <a:spcPct val="35000"/>
            </a:spcAft>
            <a:buNone/>
          </a:pPr>
          <a:r>
            <a:rPr lang="nb-NO" sz="1600" b="0" kern="1200" dirty="0">
              <a:solidFill>
                <a:srgbClr val="333333"/>
              </a:solidFill>
              <a:latin typeface="Arial"/>
              <a:ea typeface="+mn-ea"/>
              <a:cs typeface="+mn-cs"/>
            </a:rPr>
            <a:t>Sprint 3 (UTV) Sprint 2 (TEST)</a:t>
          </a:r>
        </a:p>
      </dsp:txBody>
      <dsp:txXfrm>
        <a:off x="3422206" y="1570388"/>
        <a:ext cx="1385186" cy="1385186"/>
      </dsp:txXfrm>
    </dsp:sp>
    <dsp:sp modelId="{0010229E-461F-4631-9039-6DABA9991AAB}">
      <dsp:nvSpPr>
        <dsp:cNvPr id="0" name=""/>
        <dsp:cNvSpPr/>
      </dsp:nvSpPr>
      <dsp:spPr>
        <a:xfrm>
          <a:off x="4702485"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07808" tIns="20320" rIns="107808" bIns="20320" numCol="1" spcCol="1270" anchor="ctr" anchorCtr="0">
          <a:noAutofit/>
        </a:bodyPr>
        <a:lstStyle/>
        <a:p>
          <a:pPr marL="0" lvl="0" indent="0" algn="ctr" defTabSz="711200">
            <a:lnSpc>
              <a:spcPct val="90000"/>
            </a:lnSpc>
            <a:spcBef>
              <a:spcPct val="0"/>
            </a:spcBef>
            <a:spcAft>
              <a:spcPct val="35000"/>
            </a:spcAft>
            <a:buNone/>
          </a:pPr>
          <a:r>
            <a:rPr lang="nb-NO" sz="1600" b="0" kern="1200" dirty="0">
              <a:solidFill>
                <a:srgbClr val="333333"/>
              </a:solidFill>
              <a:latin typeface="Arial"/>
              <a:ea typeface="+mn-ea"/>
              <a:cs typeface="+mn-cs"/>
            </a:rPr>
            <a:t>Sprint 4 (UTV) Sprint 3 (TEST)</a:t>
          </a:r>
        </a:p>
      </dsp:txBody>
      <dsp:txXfrm>
        <a:off x="4989367" y="1570388"/>
        <a:ext cx="1385186" cy="1385186"/>
      </dsp:txXfrm>
    </dsp:sp>
    <dsp:sp modelId="{FCE51897-AFC4-4636-9DAE-249B89DE7A07}">
      <dsp:nvSpPr>
        <dsp:cNvPr id="0" name=""/>
        <dsp:cNvSpPr/>
      </dsp:nvSpPr>
      <dsp:spPr>
        <a:xfrm>
          <a:off x="6269645" y="1283506"/>
          <a:ext cx="1958950" cy="1958950"/>
        </a:xfrm>
        <a:prstGeom prst="ellipse">
          <a:avLst/>
        </a:prstGeom>
        <a:solidFill>
          <a:sysClr val="window" lastClr="FFFFFF">
            <a:alpha val="50000"/>
            <a:hueOff val="0"/>
            <a:satOff val="0"/>
            <a:lumOff val="0"/>
            <a:alphaOff val="0"/>
          </a:sysClr>
        </a:solidFill>
        <a:ln w="38100" cap="flat" cmpd="sng" algn="ctr">
          <a:solidFill>
            <a:srgbClr val="70B800">
              <a:shade val="80000"/>
              <a:hueOff val="0"/>
              <a:satOff val="0"/>
              <a:lumOff val="0"/>
              <a:alphaOff val="0"/>
            </a:srgbClr>
          </a:solidFill>
          <a:prstDash val="solid"/>
        </a:ln>
        <a:effectLst/>
      </dsp:spPr>
      <dsp:style>
        <a:lnRef idx="3">
          <a:scrgbClr r="0" g="0" b="0"/>
        </a:lnRef>
        <a:fillRef idx="1">
          <a:scrgbClr r="0" g="0" b="0"/>
        </a:fillRef>
        <a:effectRef idx="0">
          <a:scrgbClr r="0" g="0" b="0"/>
        </a:effectRef>
        <a:fontRef idx="minor">
          <a:schemeClr val="tx1"/>
        </a:fontRef>
      </dsp:style>
      <dsp:txBody>
        <a:bodyPr spcFirstLastPara="0" vert="horz" wrap="square" lIns="107808" tIns="20320" rIns="107808" bIns="20320" numCol="1" spcCol="1270" anchor="ctr" anchorCtr="0">
          <a:noAutofit/>
        </a:bodyPr>
        <a:lstStyle/>
        <a:p>
          <a:pPr marL="0" lvl="0" indent="0" algn="ctr" defTabSz="711200">
            <a:lnSpc>
              <a:spcPct val="90000"/>
            </a:lnSpc>
            <a:spcBef>
              <a:spcPct val="0"/>
            </a:spcBef>
            <a:spcAft>
              <a:spcPct val="35000"/>
            </a:spcAft>
            <a:buNone/>
          </a:pPr>
          <a:r>
            <a:rPr lang="nb-NO" sz="1600" b="0" kern="1200" dirty="0">
              <a:solidFill>
                <a:srgbClr val="333333"/>
              </a:solidFill>
              <a:latin typeface="Arial"/>
              <a:ea typeface="+mn-ea"/>
              <a:cs typeface="+mn-cs"/>
            </a:rPr>
            <a:t>Sprint 5…</a:t>
          </a:r>
        </a:p>
      </dsp:txBody>
      <dsp:txXfrm>
        <a:off x="6556527" y="1570388"/>
        <a:ext cx="1385186" cy="1385186"/>
      </dsp:txXfrm>
    </dsp:sp>
  </dsp:spTree>
</dsp:drawing>
</file>

<file path=ppt/diagrams/layout1.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venn3">
  <dgm:title val=""/>
  <dgm:desc val=""/>
  <dgm:catLst>
    <dgm:cat type="relationship" pri="29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param type="fallback" val="2D"/>
        </dgm:alg>
      </dgm:if>
      <dgm:else name="Name3">
        <dgm:alg type="lin">
          <dgm:param type="fallback" val="2D"/>
          <dgm:param type="linDir" val="fromR"/>
        </dgm:alg>
      </dgm:else>
    </dgm:choose>
    <dgm:shape xmlns:r="http://schemas.openxmlformats.org/officeDocument/2006/relationships" r:blip="">
      <dgm:adjLst/>
    </dgm:shape>
    <dgm:presOf/>
    <dgm:constrLst>
      <dgm:constr type="w" for="ch" ptType="node" refType="w"/>
      <dgm:constr type="h" for="ch" ptType="node" refType="w" refFor="ch" refPtType="node"/>
      <dgm:constr type="w" for="ch" forName="space" refType="w" refFor="ch" refPtType="node" fact="-0.2"/>
      <dgm:constr type="primFontSz" for="ch" ptType="node" op="equ" val="65"/>
    </dgm:constrLst>
    <dgm:ruleLst/>
    <dgm:forEach name="Name4" axis="ch" ptType="node">
      <dgm:layoutNode name="Name5" styleLbl="vennNode1">
        <dgm:varLst>
          <dgm:bulletEnabled val="1"/>
        </dgm:varLst>
        <dgm:alg type="tx">
          <dgm:param type="txAnchorVertCh" val="mid"/>
          <dgm:param type="txAnchorHorzCh" val="ctr"/>
        </dgm:alg>
        <dgm:shape xmlns:r="http://schemas.openxmlformats.org/officeDocument/2006/relationships" type="ellipse" r:blip="">
          <dgm:adjLst/>
        </dgm:shape>
        <dgm:presOf axis="desOrSelf" ptType="node"/>
        <dgm:constrLst>
          <dgm:constr type="tMarg" refType="primFontSz" fact="0.1"/>
          <dgm:constr type="bMarg" refType="primFontSz" fact="0.1"/>
          <dgm:constr type="lMarg" refType="w" fact="0.156"/>
          <dgm:constr type="rMarg" refType="w" fact="0.156"/>
        </dgm:constrLst>
        <dgm:ruleLst>
          <dgm:rule type="primFontSz" val="5" fact="NaN" max="NaN"/>
        </dgm:ruleLst>
      </dgm:layoutNode>
      <dgm:forEach name="Name6" axis="followSib" ptType="sibTrans" cnt="1">
        <dgm:layoutNode name="space">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 name="Rectangle 10"/>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Espace réservé de la date 2"/>
          <p:cNvSpPr>
            <a:spLocks noGrp="1"/>
          </p:cNvSpPr>
          <p:nvPr>
            <p:ph type="dt" sz="quarter" idx="1"/>
          </p:nvPr>
        </p:nvSpPr>
        <p:spPr>
          <a:xfrm>
            <a:off x="0" y="0"/>
            <a:ext cx="2945659" cy="273048"/>
          </a:xfrm>
          <a:prstGeom prst="rect">
            <a:avLst/>
          </a:prstGeom>
        </p:spPr>
        <p:txBody>
          <a:bodyPr vert="horz" lIns="91440" tIns="45720" rIns="91440" bIns="45720" rtlCol="0"/>
          <a:lstStyle>
            <a:lvl1pPr algn="r">
              <a:defRPr sz="1200"/>
            </a:lvl1pPr>
          </a:lstStyle>
          <a:p>
            <a:pPr algn="l"/>
            <a:fld id="{87731427-D242-475D-9180-8940013A50B8}" type="datetimeFigureOut">
              <a:rPr lang="en-GB" smtClean="0"/>
              <a:pPr algn="l"/>
              <a:t>05/09/2018</a:t>
            </a:fld>
            <a:endParaRPr lang="en-GB" dirty="0"/>
          </a:p>
        </p:txBody>
      </p:sp>
      <p:sp>
        <p:nvSpPr>
          <p:cNvPr id="4" name="Espace réservé du pied de page 3"/>
          <p:cNvSpPr>
            <a:spLocks noGrp="1"/>
          </p:cNvSpPr>
          <p:nvPr>
            <p:ph type="ftr" sz="quarter" idx="2"/>
          </p:nvPr>
        </p:nvSpPr>
        <p:spPr>
          <a:xfrm>
            <a:off x="543853" y="9485352"/>
            <a:ext cx="5663296" cy="277524"/>
          </a:xfrm>
          <a:prstGeom prst="rect">
            <a:avLst/>
          </a:prstGeom>
        </p:spPr>
        <p:txBody>
          <a:bodyPr vert="horz" lIns="91440" tIns="45720" rIns="91440" bIns="45720" rtlCol="0" anchor="ctr"/>
          <a:lstStyle>
            <a:lvl1pPr algn="l">
              <a:defRPr sz="1200"/>
            </a:lvl1pPr>
          </a:lstStyle>
          <a:p>
            <a:r>
              <a:rPr lang="fr-FR" sz="1100" dirty="0"/>
              <a:t>Title presentation</a:t>
            </a:r>
          </a:p>
        </p:txBody>
      </p:sp>
      <p:sp>
        <p:nvSpPr>
          <p:cNvPr id="5" name="Espace réservé du numéro de diapositive 4"/>
          <p:cNvSpPr>
            <a:spLocks noGrp="1"/>
          </p:cNvSpPr>
          <p:nvPr>
            <p:ph type="sldNum" sz="quarter" idx="3"/>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a:t>
            </a:fld>
            <a:endParaRPr lang="en-GB" sz="1100" dirty="0"/>
          </a:p>
        </p:txBody>
      </p:sp>
      <p:cxnSp>
        <p:nvCxnSpPr>
          <p:cNvPr id="8" name="Connecteur droit 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0" name="Image 9"/>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6373390" y="9524515"/>
            <a:ext cx="298235" cy="218209"/>
          </a:xfrm>
          <a:prstGeom prst="rect">
            <a:avLst/>
          </a:prstGeom>
        </p:spPr>
      </p:pic>
    </p:spTree>
    <p:extLst>
      <p:ext uri="{BB962C8B-B14F-4D97-AF65-F5344CB8AC3E}">
        <p14:creationId xmlns:p14="http://schemas.microsoft.com/office/powerpoint/2010/main" val="4187009556"/>
      </p:ext>
    </p:extLst>
  </p:cSld>
  <p:clrMap bg1="lt1" tx1="dk1" bg2="lt2" tx2="dk2" accent1="accent1" accent2="accent2" accent3="accent3" accent4="accent4" accent5="accent5" accent6="accent6" hlink="hlink" folHlink="folHlink"/>
  <p:hf hdr="0"/>
</p:handoutMaster>
</file>

<file path=ppt/notesMasters/_rels/notesMaster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Espace réservé de la date 2"/>
          <p:cNvSpPr>
            <a:spLocks noGrp="1"/>
          </p:cNvSpPr>
          <p:nvPr>
            <p:ph type="dt" idx="1"/>
          </p:nvPr>
        </p:nvSpPr>
        <p:spPr>
          <a:xfrm>
            <a:off x="1" y="0"/>
            <a:ext cx="3256087" cy="496332"/>
          </a:xfrm>
          <a:prstGeom prst="rect">
            <a:avLst/>
          </a:prstGeom>
        </p:spPr>
        <p:txBody>
          <a:bodyPr vert="horz" lIns="91440" tIns="45720" rIns="91440" bIns="45720" rtlCol="0"/>
          <a:lstStyle>
            <a:lvl1pPr algn="l">
              <a:defRPr sz="1200"/>
            </a:lvl1pPr>
          </a:lstStyle>
          <a:p>
            <a:fld id="{BA521D56-F1F4-41A0-82EB-989F4F6F400D}" type="datetimeFigureOut">
              <a:rPr lang="fr-FR" smtClean="0"/>
              <a:pPr/>
              <a:t>05/09/2018</a:t>
            </a:fld>
            <a:endParaRPr lang="fr-FR"/>
          </a:p>
        </p:txBody>
      </p:sp>
      <p:sp>
        <p:nvSpPr>
          <p:cNvPr id="4" name="Espace réservé de l'image des diapositives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878557" y="4715153"/>
            <a:ext cx="5040560" cy="4466987"/>
          </a:xfrm>
          <a:prstGeom prst="rect">
            <a:avLst/>
          </a:prstGeom>
        </p:spPr>
        <p:txBody>
          <a:bodyPr vert="horz" lIns="91440" tIns="45720" rIns="91440" bIns="45720" rtlCol="0"/>
          <a:lstStyle/>
          <a:p>
            <a:pPr lvl="0"/>
            <a:r>
              <a:rPr lang="fr-FR" dirty="0"/>
              <a:t>Modifiez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0" name="Rectangle 9"/>
          <p:cNvSpPr/>
          <p:nvPr/>
        </p:nvSpPr>
        <p:spPr>
          <a:xfrm>
            <a:off x="0" y="9858376"/>
            <a:ext cx="6797675" cy="682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Espace réservé du pied de page 3"/>
          <p:cNvSpPr>
            <a:spLocks noGrp="1"/>
          </p:cNvSpPr>
          <p:nvPr>
            <p:ph type="ftr" sz="quarter" idx="4"/>
          </p:nvPr>
        </p:nvSpPr>
        <p:spPr>
          <a:xfrm>
            <a:off x="543853" y="9485352"/>
            <a:ext cx="5750267" cy="277524"/>
          </a:xfrm>
          <a:prstGeom prst="rect">
            <a:avLst/>
          </a:prstGeom>
        </p:spPr>
        <p:txBody>
          <a:bodyPr vert="horz" lIns="91440" tIns="45720" rIns="91440" bIns="45720" rtlCol="0" anchor="ctr"/>
          <a:lstStyle>
            <a:lvl1pPr algn="l">
              <a:defRPr sz="1100"/>
            </a:lvl1pPr>
          </a:lstStyle>
          <a:p>
            <a:r>
              <a:rPr lang="fr-FR" dirty="0"/>
              <a:t>Title presentation</a:t>
            </a:r>
          </a:p>
        </p:txBody>
      </p:sp>
      <p:sp>
        <p:nvSpPr>
          <p:cNvPr id="15" name="Espace réservé du numéro de diapositive 4"/>
          <p:cNvSpPr>
            <a:spLocks noGrp="1"/>
          </p:cNvSpPr>
          <p:nvPr>
            <p:ph type="sldNum" sz="quarter" idx="5"/>
          </p:nvPr>
        </p:nvSpPr>
        <p:spPr>
          <a:xfrm>
            <a:off x="1" y="9485352"/>
            <a:ext cx="543854" cy="277524"/>
          </a:xfrm>
          <a:prstGeom prst="rect">
            <a:avLst/>
          </a:prstGeom>
        </p:spPr>
        <p:txBody>
          <a:bodyPr vert="horz" lIns="91440" tIns="45720" rIns="91440" bIns="45720" rtlCol="0" anchor="ctr"/>
          <a:lstStyle>
            <a:lvl1pPr algn="r">
              <a:defRPr sz="1200"/>
            </a:lvl1pPr>
          </a:lstStyle>
          <a:p>
            <a:fld id="{305287CA-3E72-4A91-B59B-B69F40801570}" type="slidenum">
              <a:rPr lang="en-GB" sz="1100" smtClean="0"/>
              <a:pPr/>
              <a:t>‹#›</a:t>
            </a:fld>
            <a:endParaRPr lang="en-GB" sz="1100" dirty="0"/>
          </a:p>
        </p:txBody>
      </p:sp>
      <p:cxnSp>
        <p:nvCxnSpPr>
          <p:cNvPr id="18" name="Connecteur droit 17"/>
          <p:cNvCxnSpPr/>
          <p:nvPr/>
        </p:nvCxnSpPr>
        <p:spPr>
          <a:xfrm>
            <a:off x="526791" y="9584396"/>
            <a:ext cx="0" cy="107206"/>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pic>
        <p:nvPicPr>
          <p:cNvPr id="13" name="Image 1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gray">
          <a:xfrm>
            <a:off x="6373390" y="9524515"/>
            <a:ext cx="298235" cy="218209"/>
          </a:xfrm>
          <a:prstGeom prst="rect">
            <a:avLst/>
          </a:prstGeom>
        </p:spPr>
      </p:pic>
    </p:spTree>
    <p:extLst>
      <p:ext uri="{BB962C8B-B14F-4D97-AF65-F5344CB8AC3E}">
        <p14:creationId xmlns:p14="http://schemas.microsoft.com/office/powerpoint/2010/main" val="3374493096"/>
      </p:ext>
    </p:extLst>
  </p:cSld>
  <p:clrMap bg1="lt1" tx1="dk1" bg2="lt2" tx2="dk2" accent1="accent1" accent2="accent2" accent3="accent3" accent4="accent4" accent5="accent5" accent6="accent6" hlink="hlink" folHlink="folHlink"/>
  <p:hf hdr="0"/>
  <p:notesStyle>
    <a:lvl1pPr marL="88900" indent="-88900" algn="l" defTabSz="626913" rtl="0" eaLnBrk="1" latinLnBrk="0" hangingPunct="1">
      <a:buClr>
        <a:schemeClr val="accent1"/>
      </a:buClr>
      <a:buFont typeface="Arial" panose="020B0604020202020204" pitchFamily="34" charset="0"/>
      <a:buChar char="•"/>
      <a:defRPr sz="800" kern="1200">
        <a:solidFill>
          <a:schemeClr val="tx1"/>
        </a:solidFill>
        <a:latin typeface="+mn-lt"/>
        <a:ea typeface="+mn-ea"/>
        <a:cs typeface="+mn-cs"/>
      </a:defRPr>
    </a:lvl1pPr>
    <a:lvl2pPr marL="177800" indent="-80963" algn="l" defTabSz="626913" rtl="0" eaLnBrk="1" latinLnBrk="0" hangingPunct="1">
      <a:buFont typeface="Arial" panose="020B0604020202020204" pitchFamily="34" charset="0"/>
      <a:buChar char="•"/>
      <a:defRPr sz="800" kern="1200">
        <a:solidFill>
          <a:schemeClr val="tx1"/>
        </a:solidFill>
        <a:latin typeface="+mn-lt"/>
        <a:ea typeface="+mn-ea"/>
        <a:cs typeface="+mn-cs"/>
      </a:defRPr>
    </a:lvl2pPr>
    <a:lvl3pPr marL="260350" indent="-85725"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3pPr>
    <a:lvl4pPr marL="349250" indent="-82550"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4pPr>
    <a:lvl5pPr marL="444500" indent="-80963" algn="l" defTabSz="626913" rtl="0" eaLnBrk="1" latinLnBrk="0" hangingPunct="1">
      <a:buClr>
        <a:schemeClr val="bg1">
          <a:lumMod val="75000"/>
        </a:schemeClr>
      </a:buClr>
      <a:buFont typeface="Arial" panose="020B0604020202020204" pitchFamily="34" charset="0"/>
      <a:buChar char="•"/>
      <a:defRPr sz="800" kern="1200">
        <a:solidFill>
          <a:schemeClr val="tx1"/>
        </a:solidFill>
        <a:latin typeface="+mn-lt"/>
        <a:ea typeface="+mn-ea"/>
        <a:cs typeface="+mn-cs"/>
      </a:defRPr>
    </a:lvl5pPr>
    <a:lvl6pPr marL="1567282" algn="l" defTabSz="626913" rtl="0" eaLnBrk="1" latinLnBrk="0" hangingPunct="1">
      <a:defRPr sz="800" kern="1200">
        <a:solidFill>
          <a:schemeClr val="tx1"/>
        </a:solidFill>
        <a:latin typeface="+mn-lt"/>
        <a:ea typeface="+mn-ea"/>
        <a:cs typeface="+mn-cs"/>
      </a:defRPr>
    </a:lvl6pPr>
    <a:lvl7pPr marL="1880738" algn="l" defTabSz="626913" rtl="0" eaLnBrk="1" latinLnBrk="0" hangingPunct="1">
      <a:defRPr sz="800" kern="1200">
        <a:solidFill>
          <a:schemeClr val="tx1"/>
        </a:solidFill>
        <a:latin typeface="+mn-lt"/>
        <a:ea typeface="+mn-ea"/>
        <a:cs typeface="+mn-cs"/>
      </a:defRPr>
    </a:lvl7pPr>
    <a:lvl8pPr marL="2194194" algn="l" defTabSz="626913" rtl="0" eaLnBrk="1" latinLnBrk="0" hangingPunct="1">
      <a:defRPr sz="800" kern="1200">
        <a:solidFill>
          <a:schemeClr val="tx1"/>
        </a:solidFill>
        <a:latin typeface="+mn-lt"/>
        <a:ea typeface="+mn-ea"/>
        <a:cs typeface="+mn-cs"/>
      </a:defRPr>
    </a:lvl8pPr>
    <a:lvl9pPr marL="2507651" algn="l" defTabSz="626913" rtl="0" eaLnBrk="1" latinLnBrk="0" hangingPunct="1">
      <a:defRPr sz="8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Sjekk koden er riktig</a:t>
            </a:r>
          </a:p>
        </p:txBody>
      </p:sp>
      <p:sp>
        <p:nvSpPr>
          <p:cNvPr id="4" name="Plassholder for dato 3"/>
          <p:cNvSpPr>
            <a:spLocks noGrp="1"/>
          </p:cNvSpPr>
          <p:nvPr>
            <p:ph type="dt" idx="10"/>
          </p:nvPr>
        </p:nvSpPr>
        <p:spPr/>
        <p:txBody>
          <a:bodyPr/>
          <a:lstStyle/>
          <a:p>
            <a:fld id="{FDD3A85D-0A36-4506-8C31-F96B3BD82E85}"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2</a:t>
            </a:fld>
            <a:endParaRPr lang="en-GB" sz="1100" dirty="0"/>
          </a:p>
        </p:txBody>
      </p:sp>
    </p:spTree>
    <p:extLst>
      <p:ext uri="{BB962C8B-B14F-4D97-AF65-F5344CB8AC3E}">
        <p14:creationId xmlns:p14="http://schemas.microsoft.com/office/powerpoint/2010/main" val="20377059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nb-NO" baseline="0" dirty="0"/>
          </a:p>
          <a:p>
            <a:r>
              <a:rPr lang="nb-NO" dirty="0"/>
              <a:t>Modellbasert:</a:t>
            </a:r>
            <a:r>
              <a:rPr lang="nb-NO" baseline="0" dirty="0"/>
              <a:t> </a:t>
            </a:r>
            <a:r>
              <a:rPr lang="nb-NO" baseline="0" dirty="0" err="1"/>
              <a:t>Build</a:t>
            </a:r>
            <a:r>
              <a:rPr lang="nb-NO" baseline="0" dirty="0"/>
              <a:t> </a:t>
            </a:r>
            <a:r>
              <a:rPr lang="nb-NO" baseline="0" dirty="0" err="1"/>
              <a:t>mathmatical</a:t>
            </a:r>
            <a:r>
              <a:rPr lang="nb-NO" baseline="0" dirty="0"/>
              <a:t> </a:t>
            </a:r>
            <a:r>
              <a:rPr lang="nb-NO" baseline="0" dirty="0" err="1"/>
              <a:t>models</a:t>
            </a:r>
            <a:r>
              <a:rPr lang="nb-NO" baseline="0" dirty="0"/>
              <a:t>, for </a:t>
            </a:r>
            <a:r>
              <a:rPr lang="nb-NO" baseline="0" dirty="0" err="1"/>
              <a:t>loading</a:t>
            </a:r>
            <a:r>
              <a:rPr lang="nb-NO" baseline="0" dirty="0"/>
              <a:t> </a:t>
            </a:r>
            <a:r>
              <a:rPr lang="nb-NO" baseline="0" dirty="0" err="1"/>
              <a:t>response</a:t>
            </a:r>
            <a:r>
              <a:rPr lang="nb-NO" baseline="0" dirty="0"/>
              <a:t> </a:t>
            </a:r>
            <a:r>
              <a:rPr lang="nb-NO" baseline="0" dirty="0" err="1"/>
              <a:t>of</a:t>
            </a:r>
            <a:r>
              <a:rPr lang="nb-NO" baseline="0" dirty="0"/>
              <a:t> </a:t>
            </a:r>
            <a:r>
              <a:rPr lang="nb-NO" baseline="0" dirty="0" err="1"/>
              <a:t>e-commerce</a:t>
            </a:r>
            <a:r>
              <a:rPr lang="nb-NO" baseline="0" dirty="0"/>
              <a:t> server</a:t>
            </a:r>
          </a:p>
          <a:p>
            <a:r>
              <a:rPr lang="nb-NO" baseline="0" dirty="0"/>
              <a:t>Metodiske: have a </a:t>
            </a:r>
            <a:r>
              <a:rPr lang="nb-NO" baseline="0" dirty="0" err="1"/>
              <a:t>checklist</a:t>
            </a:r>
            <a:r>
              <a:rPr lang="nb-NO" baseline="0" dirty="0"/>
              <a:t> </a:t>
            </a:r>
            <a:r>
              <a:rPr lang="nb-NO" baseline="0" dirty="0" err="1"/>
              <a:t>that</a:t>
            </a:r>
            <a:r>
              <a:rPr lang="nb-NO" baseline="0" dirty="0"/>
              <a:t> </a:t>
            </a:r>
            <a:r>
              <a:rPr lang="nb-NO" baseline="0" dirty="0" err="1"/>
              <a:t>you</a:t>
            </a:r>
            <a:r>
              <a:rPr lang="nb-NO" baseline="0" dirty="0"/>
              <a:t> have </a:t>
            </a:r>
            <a:r>
              <a:rPr lang="nb-NO" baseline="0" dirty="0" err="1"/>
              <a:t>put</a:t>
            </a:r>
            <a:r>
              <a:rPr lang="nb-NO" baseline="0" dirty="0"/>
              <a:t> </a:t>
            </a:r>
            <a:r>
              <a:rPr lang="nb-NO" baseline="0" dirty="0" err="1"/>
              <a:t>together</a:t>
            </a:r>
            <a:r>
              <a:rPr lang="nb-NO" baseline="0" dirty="0"/>
              <a:t> over </a:t>
            </a:r>
            <a:r>
              <a:rPr lang="nb-NO" baseline="0" dirty="0" err="1"/>
              <a:t>the</a:t>
            </a:r>
            <a:r>
              <a:rPr lang="nb-NO" baseline="0" dirty="0"/>
              <a:t> </a:t>
            </a:r>
            <a:r>
              <a:rPr lang="nb-NO" baseline="0" dirty="0" err="1"/>
              <a:t>years</a:t>
            </a:r>
            <a:r>
              <a:rPr lang="nb-NO" baseline="0" dirty="0"/>
              <a:t> </a:t>
            </a:r>
            <a:r>
              <a:rPr lang="nb-NO" baseline="0" dirty="0" err="1"/>
              <a:t>that</a:t>
            </a:r>
            <a:r>
              <a:rPr lang="nb-NO" baseline="0" dirty="0"/>
              <a:t> </a:t>
            </a:r>
            <a:r>
              <a:rPr lang="nb-NO" baseline="0" dirty="0" err="1"/>
              <a:t>suggests</a:t>
            </a:r>
            <a:r>
              <a:rPr lang="nb-NO" baseline="0" dirty="0"/>
              <a:t> </a:t>
            </a:r>
            <a:r>
              <a:rPr lang="nb-NO" baseline="0" dirty="0" err="1"/>
              <a:t>the</a:t>
            </a:r>
            <a:r>
              <a:rPr lang="nb-NO" baseline="0" dirty="0"/>
              <a:t> major areas </a:t>
            </a:r>
            <a:r>
              <a:rPr lang="nb-NO" baseline="0" dirty="0" err="1"/>
              <a:t>of</a:t>
            </a:r>
            <a:r>
              <a:rPr lang="nb-NO" baseline="0" dirty="0"/>
              <a:t> testing to run or </a:t>
            </a:r>
            <a:r>
              <a:rPr lang="nb-NO" baseline="0" dirty="0" err="1"/>
              <a:t>you</a:t>
            </a:r>
            <a:r>
              <a:rPr lang="nb-NO" baseline="0" dirty="0"/>
              <a:t> </a:t>
            </a:r>
            <a:r>
              <a:rPr lang="nb-NO" baseline="0" dirty="0" err="1"/>
              <a:t>might</a:t>
            </a:r>
            <a:r>
              <a:rPr lang="nb-NO" baseline="0" dirty="0"/>
              <a:t> </a:t>
            </a:r>
            <a:r>
              <a:rPr lang="nb-NO" baseline="0" dirty="0" err="1"/>
              <a:t>follow</a:t>
            </a:r>
            <a:r>
              <a:rPr lang="nb-NO" baseline="0" dirty="0"/>
              <a:t> an </a:t>
            </a:r>
            <a:r>
              <a:rPr lang="nb-NO" baseline="0" dirty="0" err="1"/>
              <a:t>industry</a:t>
            </a:r>
            <a:r>
              <a:rPr lang="nb-NO" baseline="0" dirty="0"/>
              <a:t>-standard for </a:t>
            </a:r>
            <a:r>
              <a:rPr lang="nb-NO" baseline="0" dirty="0" err="1"/>
              <a:t>woftware</a:t>
            </a:r>
            <a:r>
              <a:rPr lang="nb-NO" baseline="0" dirty="0"/>
              <a:t> </a:t>
            </a:r>
            <a:r>
              <a:rPr lang="nb-NO" baseline="0" dirty="0" err="1"/>
              <a:t>quality</a:t>
            </a:r>
            <a:r>
              <a:rPr lang="nb-NO" baseline="0" dirty="0"/>
              <a:t>, </a:t>
            </a:r>
            <a:r>
              <a:rPr lang="nb-NO" baseline="0" dirty="0" err="1"/>
              <a:t>such</a:t>
            </a:r>
            <a:r>
              <a:rPr lang="nb-NO" baseline="0" dirty="0"/>
              <a:t> as ISO 9126 </a:t>
            </a:r>
            <a:r>
              <a:rPr lang="nb-NO" baseline="0" dirty="0" err="1"/>
              <a:t>you</a:t>
            </a:r>
            <a:r>
              <a:rPr lang="nb-NO" baseline="0" dirty="0"/>
              <a:t> </a:t>
            </a:r>
            <a:r>
              <a:rPr lang="nb-NO" baseline="0" dirty="0" err="1"/>
              <a:t>your</a:t>
            </a:r>
            <a:r>
              <a:rPr lang="nb-NO" baseline="0" dirty="0"/>
              <a:t> </a:t>
            </a:r>
            <a:r>
              <a:rPr lang="nb-NO" baseline="0" dirty="0" err="1"/>
              <a:t>outline</a:t>
            </a:r>
            <a:r>
              <a:rPr lang="nb-NO" baseline="0" dirty="0"/>
              <a:t> </a:t>
            </a:r>
            <a:r>
              <a:rPr lang="nb-NO" baseline="0" dirty="0" err="1"/>
              <a:t>of</a:t>
            </a:r>
            <a:r>
              <a:rPr lang="nb-NO" baseline="0" dirty="0"/>
              <a:t> major test areas.</a:t>
            </a:r>
          </a:p>
          <a:p>
            <a:r>
              <a:rPr lang="nb-NO" baseline="0" dirty="0"/>
              <a:t>Standard-</a:t>
            </a:r>
            <a:r>
              <a:rPr lang="nb-NO" baseline="0" dirty="0" err="1"/>
              <a:t>compliant</a:t>
            </a:r>
            <a:r>
              <a:rPr lang="nb-NO" baseline="0" dirty="0"/>
              <a:t>: For </a:t>
            </a:r>
            <a:r>
              <a:rPr lang="nb-NO" baseline="0" dirty="0" err="1"/>
              <a:t>example</a:t>
            </a:r>
            <a:r>
              <a:rPr lang="nb-NO" baseline="0" dirty="0"/>
              <a:t>, </a:t>
            </a:r>
            <a:r>
              <a:rPr lang="nb-NO" baseline="0" dirty="0" err="1"/>
              <a:t>you</a:t>
            </a:r>
            <a:r>
              <a:rPr lang="nb-NO" baseline="0" dirty="0"/>
              <a:t> </a:t>
            </a:r>
            <a:r>
              <a:rPr lang="nb-NO" baseline="0" dirty="0" err="1"/>
              <a:t>might</a:t>
            </a:r>
            <a:r>
              <a:rPr lang="nb-NO" baseline="0" dirty="0"/>
              <a:t> </a:t>
            </a:r>
            <a:r>
              <a:rPr lang="nb-NO" baseline="0" dirty="0" err="1"/>
              <a:t>adopt</a:t>
            </a:r>
            <a:r>
              <a:rPr lang="nb-NO" baseline="0" dirty="0"/>
              <a:t> </a:t>
            </a:r>
            <a:r>
              <a:rPr lang="nb-NO" baseline="0" dirty="0" err="1"/>
              <a:t>the</a:t>
            </a:r>
            <a:r>
              <a:rPr lang="nb-NO" baseline="0" dirty="0"/>
              <a:t> IEEE829 standard for </a:t>
            </a:r>
            <a:r>
              <a:rPr lang="nb-NO" baseline="0" dirty="0" err="1"/>
              <a:t>your</a:t>
            </a:r>
            <a:r>
              <a:rPr lang="nb-NO" baseline="0" dirty="0"/>
              <a:t> testing, </a:t>
            </a:r>
            <a:r>
              <a:rPr lang="nb-NO" baseline="0" dirty="0" err="1"/>
              <a:t>using</a:t>
            </a:r>
            <a:r>
              <a:rPr lang="nb-NO" baseline="0" dirty="0"/>
              <a:t> </a:t>
            </a:r>
            <a:r>
              <a:rPr lang="nb-NO" baseline="0" dirty="0" err="1"/>
              <a:t>books</a:t>
            </a:r>
            <a:r>
              <a:rPr lang="nb-NO" baseline="0" dirty="0"/>
              <a:t> to </a:t>
            </a:r>
            <a:r>
              <a:rPr lang="nb-NO" baseline="0" dirty="0" err="1"/>
              <a:t>fill</a:t>
            </a:r>
            <a:r>
              <a:rPr lang="nb-NO" baseline="0" dirty="0"/>
              <a:t> in </a:t>
            </a:r>
            <a:r>
              <a:rPr lang="nb-NO" baseline="0" dirty="0" err="1"/>
              <a:t>the</a:t>
            </a:r>
            <a:r>
              <a:rPr lang="nb-NO" baseline="0" dirty="0"/>
              <a:t> </a:t>
            </a:r>
            <a:r>
              <a:rPr lang="nb-NO" baseline="0" dirty="0" err="1"/>
              <a:t>methodological</a:t>
            </a:r>
            <a:r>
              <a:rPr lang="nb-NO" baseline="0" dirty="0"/>
              <a:t> gaps.</a:t>
            </a:r>
          </a:p>
          <a:p>
            <a:endParaRPr lang="nb-NO" dirty="0"/>
          </a:p>
        </p:txBody>
      </p:sp>
      <p:sp>
        <p:nvSpPr>
          <p:cNvPr id="4" name="Date Placeholder 3"/>
          <p:cNvSpPr>
            <a:spLocks noGrp="1"/>
          </p:cNvSpPr>
          <p:nvPr>
            <p:ph type="dt" idx="10"/>
          </p:nvPr>
        </p:nvSpPr>
        <p:spPr/>
        <p:txBody>
          <a:bodyPr/>
          <a:lstStyle/>
          <a:p>
            <a:fld id="{2CA2048E-A13D-463A-8715-BCC8E6E46618}"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22</a:t>
            </a:fld>
            <a:endParaRPr lang="en-GB" sz="1100" dirty="0"/>
          </a:p>
        </p:txBody>
      </p:sp>
    </p:spTree>
    <p:extLst>
      <p:ext uri="{BB962C8B-B14F-4D97-AF65-F5344CB8AC3E}">
        <p14:creationId xmlns:p14="http://schemas.microsoft.com/office/powerpoint/2010/main" val="3607955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Scope</a:t>
            </a:r>
          </a:p>
          <a:p>
            <a:r>
              <a:rPr lang="nb-NO" dirty="0"/>
              <a:t>Tid</a:t>
            </a:r>
          </a:p>
          <a:p>
            <a:r>
              <a:rPr lang="nb-NO" dirty="0"/>
              <a:t>Penger</a:t>
            </a:r>
          </a:p>
          <a:p>
            <a:endParaRPr lang="nb-NO" dirty="0"/>
          </a:p>
          <a:p>
            <a:r>
              <a:rPr lang="nb-NO" dirty="0"/>
              <a:t>Viktig at en ender opp med en </a:t>
            </a:r>
            <a:r>
              <a:rPr lang="nb-NO" dirty="0" err="1"/>
              <a:t>anbefalning</a:t>
            </a:r>
            <a:endParaRPr lang="nb-NO" dirty="0"/>
          </a:p>
        </p:txBody>
      </p:sp>
      <p:sp>
        <p:nvSpPr>
          <p:cNvPr id="4" name="Date Placeholder 3"/>
          <p:cNvSpPr>
            <a:spLocks noGrp="1"/>
          </p:cNvSpPr>
          <p:nvPr>
            <p:ph type="dt" idx="10"/>
          </p:nvPr>
        </p:nvSpPr>
        <p:spPr/>
        <p:txBody>
          <a:bodyPr/>
          <a:lstStyle/>
          <a:p>
            <a:fld id="{AA5FAB41-2F48-4A01-9FC9-F63CCAEE0459}"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23</a:t>
            </a:fld>
            <a:endParaRPr lang="en-GB" sz="1100" dirty="0"/>
          </a:p>
        </p:txBody>
      </p:sp>
    </p:spTree>
    <p:extLst>
      <p:ext uri="{BB962C8B-B14F-4D97-AF65-F5344CB8AC3E}">
        <p14:creationId xmlns:p14="http://schemas.microsoft.com/office/powerpoint/2010/main" val="33088502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kumimoji="0" lang="nb-NO" sz="800" b="1" i="0" u="none" strike="noStrike" kern="1200" cap="none" spc="0" normalizeH="0" baseline="0" noProof="0" dirty="0">
                <a:ln>
                  <a:noFill/>
                </a:ln>
                <a:solidFill>
                  <a:srgbClr val="494A4B"/>
                </a:solidFill>
                <a:effectLst/>
                <a:uLnTx/>
                <a:uFillTx/>
                <a:latin typeface="+mn-lt"/>
                <a:cs typeface="Arial" pitchFamily="34" charset="0"/>
              </a:rPr>
              <a:t>Prinsipp 2 –Komplett test er umulig </a:t>
            </a:r>
            <a:endParaRPr kumimoji="0" lang="nb-NO" sz="800" b="0" i="0" u="none" strike="noStrike" kern="1200" cap="none" spc="0" normalizeH="0" baseline="0" noProof="0" dirty="0">
              <a:ln>
                <a:noFill/>
              </a:ln>
              <a:solidFill>
                <a:srgbClr val="494A4B"/>
              </a:solidFill>
              <a:effectLst/>
              <a:uLnTx/>
              <a:uFillTx/>
              <a:latin typeface="+mn-lt"/>
              <a:cs typeface="Arial" pitchFamily="34" charset="0"/>
            </a:endParaRPr>
          </a:p>
          <a:p>
            <a:r>
              <a:rPr lang="en-US" dirty="0">
                <a:effectLst/>
              </a:rPr>
              <a:t>For example: In an application in one screen there are 15 input fields, each having 5 possible values, then to test all the valid combinations you would need 30  517  578  125  (5</a:t>
            </a:r>
            <a:r>
              <a:rPr lang="en-US" baseline="30000" dirty="0">
                <a:effectLst/>
              </a:rPr>
              <a:t>15</a:t>
            </a:r>
            <a:r>
              <a:rPr lang="en-US" dirty="0">
                <a:effectLst/>
              </a:rPr>
              <a:t>) tests. </a:t>
            </a:r>
            <a:endParaRPr lang="nb-NO" dirty="0"/>
          </a:p>
        </p:txBody>
      </p:sp>
      <p:sp>
        <p:nvSpPr>
          <p:cNvPr id="4" name="Date Placeholder 3"/>
          <p:cNvSpPr>
            <a:spLocks noGrp="1"/>
          </p:cNvSpPr>
          <p:nvPr>
            <p:ph type="dt" idx="10"/>
          </p:nvPr>
        </p:nvSpPr>
        <p:spPr/>
        <p:txBody>
          <a:bodyPr/>
          <a:lstStyle/>
          <a:p>
            <a:fld id="{925A4C6A-6798-47C1-942C-C9843A246E7E}"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24</a:t>
            </a:fld>
            <a:endParaRPr lang="en-GB" sz="1100" dirty="0"/>
          </a:p>
        </p:txBody>
      </p:sp>
    </p:spTree>
    <p:extLst>
      <p:ext uri="{BB962C8B-B14F-4D97-AF65-F5344CB8AC3E}">
        <p14:creationId xmlns:p14="http://schemas.microsoft.com/office/powerpoint/2010/main" val="292446702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dato 3"/>
          <p:cNvSpPr>
            <a:spLocks noGrp="1"/>
          </p:cNvSpPr>
          <p:nvPr>
            <p:ph type="dt" idx="10"/>
          </p:nvPr>
        </p:nvSpPr>
        <p:spPr/>
        <p:txBody>
          <a:bodyPr/>
          <a:lstStyle/>
          <a:p>
            <a:fld id="{058D32CF-AF7C-4E22-BE31-F9411AA6C10A}"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26</a:t>
            </a:fld>
            <a:endParaRPr lang="en-GB" sz="1100" dirty="0"/>
          </a:p>
        </p:txBody>
      </p:sp>
    </p:spTree>
    <p:extLst>
      <p:ext uri="{BB962C8B-B14F-4D97-AF65-F5344CB8AC3E}">
        <p14:creationId xmlns:p14="http://schemas.microsoft.com/office/powerpoint/2010/main" val="16343850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sz="1200" dirty="0"/>
              <a:t>Funksjonelle testere setter seg inn i rollen som brukeren av systemet, </a:t>
            </a:r>
            <a:r>
              <a:rPr lang="nb-NO" sz="1200" dirty="0" err="1"/>
              <a:t>f.eks</a:t>
            </a:r>
            <a:r>
              <a:rPr lang="nb-NO" sz="1200" dirty="0"/>
              <a:t> en reisende som bruker </a:t>
            </a:r>
            <a:r>
              <a:rPr lang="nb-NO" sz="1200" dirty="0" err="1"/>
              <a:t>RuterBillett</a:t>
            </a:r>
            <a:r>
              <a:rPr lang="nb-NO" sz="1200" dirty="0"/>
              <a:t> og verifiserer at den fungerer som den skal ut ifra kravene som er satt.</a:t>
            </a:r>
          </a:p>
          <a:p>
            <a:endParaRPr lang="nb-NO" dirty="0"/>
          </a:p>
        </p:txBody>
      </p:sp>
      <p:sp>
        <p:nvSpPr>
          <p:cNvPr id="4" name="Plassholder for lysbildenummer 3"/>
          <p:cNvSpPr>
            <a:spLocks noGrp="1"/>
          </p:cNvSpPr>
          <p:nvPr>
            <p:ph type="sldNum" sz="quarter" idx="10"/>
          </p:nvPr>
        </p:nvSpPr>
        <p:spPr/>
        <p:txBody>
          <a:bodyPr/>
          <a:lstStyle/>
          <a:p>
            <a:fld id="{DD14396A-20BF-4808-BF90-A68E428CE080}" type="slidenum">
              <a:rPr lang="nb-NO" smtClean="0"/>
              <a:t>29</a:t>
            </a:fld>
            <a:endParaRPr lang="nb-NO"/>
          </a:p>
        </p:txBody>
      </p:sp>
    </p:spTree>
    <p:extLst>
      <p:ext uri="{BB962C8B-B14F-4D97-AF65-F5344CB8AC3E}">
        <p14:creationId xmlns:p14="http://schemas.microsoft.com/office/powerpoint/2010/main" val="608216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nb-NO" sz="1200" dirty="0"/>
              <a:t>En teknisk tester utfører tester i bakgrunnen for å teste blant annet ytelse. Kundene våre har som regel et krav om at et vist antall brukere kan være pålogget samtidig. Hvis vi fortsetter med Ruter eksempelet vil det si at de tekniske testerne sjekker hvor mange brukere kan utføre kjøp av billetter i </a:t>
            </a:r>
            <a:r>
              <a:rPr lang="nb-NO" sz="1200" dirty="0" err="1"/>
              <a:t>appen</a:t>
            </a:r>
            <a:r>
              <a:rPr lang="nb-NO" sz="1200" dirty="0"/>
              <a:t> samtidig.</a:t>
            </a:r>
            <a:r>
              <a:rPr lang="nb-NO" sz="1200" baseline="0" dirty="0"/>
              <a:t> Dette er likevel kun en liten del av hva en teknisk tester gjør, disse testene krever </a:t>
            </a:r>
            <a:r>
              <a:rPr lang="nb-NO" sz="1200" kern="1200" dirty="0">
                <a:solidFill>
                  <a:schemeClr val="tx1"/>
                </a:solidFill>
                <a:effectLst/>
                <a:latin typeface="+mn-lt"/>
                <a:ea typeface="+mn-ea"/>
                <a:cs typeface="+mn-cs"/>
              </a:rPr>
              <a:t>som oftest utvikling av kode for å kunne utføre testen.</a:t>
            </a: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dirty="0"/>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En teknisk tester blir mer lignende en utvikler enn en tester i forhold til det tekniske arbeidet som må gjøres siden man utvikler tekniske tester i tillegg til å kjøre dem. Men en teknisk tester er mer som en tester enn en utvikler i forhold til målet, som ikke er å utvikle et produkt men å teste det.</a:t>
            </a:r>
          </a:p>
          <a:p>
            <a:pPr marL="0" marR="0" indent="0" algn="l" defTabSz="914400" rtl="0" eaLnBrk="1" fontAlgn="auto" latinLnBrk="0" hangingPunct="1">
              <a:lnSpc>
                <a:spcPct val="100000"/>
              </a:lnSpc>
              <a:spcBef>
                <a:spcPts val="0"/>
              </a:spcBef>
              <a:spcAft>
                <a:spcPts val="0"/>
              </a:spcAft>
              <a:buClrTx/>
              <a:buSzTx/>
              <a:buFontTx/>
              <a:buNone/>
              <a:tabLst/>
              <a:defRPr/>
            </a:pPr>
            <a:endParaRPr lang="nb-NO" sz="120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nb-NO" sz="1200" kern="1200" dirty="0">
                <a:solidFill>
                  <a:schemeClr val="tx1"/>
                </a:solidFill>
                <a:effectLst/>
                <a:latin typeface="+mn-lt"/>
                <a:ea typeface="+mn-ea"/>
                <a:cs typeface="+mn-cs"/>
              </a:rPr>
              <a:t>Ved</a:t>
            </a:r>
            <a:r>
              <a:rPr lang="nb-NO" sz="1200" kern="1200" baseline="0" dirty="0">
                <a:solidFill>
                  <a:schemeClr val="tx1"/>
                </a:solidFill>
                <a:effectLst/>
                <a:latin typeface="+mn-lt"/>
                <a:ea typeface="+mn-ea"/>
                <a:cs typeface="+mn-cs"/>
              </a:rPr>
              <a:t> å automatisere enkelte tester det er hensiktsmessig å gjenta ofte, sparer vi både tid og penger.</a:t>
            </a:r>
            <a:endParaRPr lang="nb-NO" sz="1200" kern="1200" dirty="0">
              <a:solidFill>
                <a:schemeClr val="tx1"/>
              </a:solidFill>
              <a:effectLst/>
              <a:latin typeface="+mn-lt"/>
              <a:ea typeface="+mn-ea"/>
              <a:cs typeface="+mn-cs"/>
            </a:endParaRPr>
          </a:p>
          <a:p>
            <a:endParaRPr lang="nb-NO" dirty="0"/>
          </a:p>
        </p:txBody>
      </p:sp>
      <p:sp>
        <p:nvSpPr>
          <p:cNvPr id="4" name="Plassholder for lysbildenummer 3"/>
          <p:cNvSpPr>
            <a:spLocks noGrp="1"/>
          </p:cNvSpPr>
          <p:nvPr>
            <p:ph type="sldNum" sz="quarter" idx="10"/>
          </p:nvPr>
        </p:nvSpPr>
        <p:spPr/>
        <p:txBody>
          <a:bodyPr/>
          <a:lstStyle/>
          <a:p>
            <a:fld id="{DD14396A-20BF-4808-BF90-A68E428CE080}" type="slidenum">
              <a:rPr lang="nb-NO" smtClean="0"/>
              <a:t>30</a:t>
            </a:fld>
            <a:endParaRPr lang="nb-NO"/>
          </a:p>
        </p:txBody>
      </p:sp>
    </p:spTree>
    <p:extLst>
      <p:ext uri="{BB962C8B-B14F-4D97-AF65-F5344CB8AC3E}">
        <p14:creationId xmlns:p14="http://schemas.microsoft.com/office/powerpoint/2010/main" val="36820348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err="1"/>
              <a:t>Må</a:t>
            </a:r>
            <a:r>
              <a:rPr lang="en-US" dirty="0"/>
              <a:t> </a:t>
            </a:r>
            <a:r>
              <a:rPr lang="en-US" dirty="0" err="1"/>
              <a:t>kunne</a:t>
            </a:r>
            <a:r>
              <a:rPr lang="en-US" dirty="0"/>
              <a:t> </a:t>
            </a:r>
            <a:r>
              <a:rPr lang="en-US" dirty="0" err="1"/>
              <a:t>vite</a:t>
            </a:r>
            <a:r>
              <a:rPr lang="en-US" dirty="0"/>
              <a:t> </a:t>
            </a:r>
            <a:r>
              <a:rPr lang="en-US" dirty="0" err="1"/>
              <a:t>hvilke</a:t>
            </a:r>
            <a:r>
              <a:rPr lang="en-US" dirty="0"/>
              <a:t> </a:t>
            </a:r>
            <a:r>
              <a:rPr lang="en-US" dirty="0" err="1"/>
              <a:t>aktiviteter</a:t>
            </a:r>
            <a:r>
              <a:rPr lang="en-US" dirty="0"/>
              <a:t> </a:t>
            </a:r>
            <a:r>
              <a:rPr lang="en-US" dirty="0" err="1"/>
              <a:t>inngår</a:t>
            </a:r>
            <a:r>
              <a:rPr lang="en-US" dirty="0"/>
              <a:t> I </a:t>
            </a:r>
            <a:r>
              <a:rPr lang="en-US" dirty="0" err="1"/>
              <a:t>hver</a:t>
            </a:r>
            <a:r>
              <a:rPr lang="en-US" dirty="0"/>
              <a:t> </a:t>
            </a:r>
            <a:r>
              <a:rPr lang="en-US" dirty="0" err="1"/>
              <a:t>prosess</a:t>
            </a:r>
            <a:r>
              <a:rPr lang="en-US" baseline="0" dirty="0"/>
              <a:t> </a:t>
            </a:r>
            <a:r>
              <a:rPr lang="en-US" baseline="0" dirty="0" err="1"/>
              <a:t>på</a:t>
            </a:r>
            <a:r>
              <a:rPr lang="en-US" baseline="0" dirty="0"/>
              <a:t> </a:t>
            </a:r>
            <a:r>
              <a:rPr lang="en-US" baseline="0" dirty="0" err="1"/>
              <a:t>eksamen</a:t>
            </a:r>
            <a:r>
              <a:rPr lang="en-US" baseline="0" dirty="0"/>
              <a:t>.</a:t>
            </a:r>
            <a:endParaRPr lang="en-US" dirty="0"/>
          </a:p>
        </p:txBody>
      </p:sp>
      <p:sp>
        <p:nvSpPr>
          <p:cNvPr id="4" name="Plassholder for dato 3"/>
          <p:cNvSpPr>
            <a:spLocks noGrp="1"/>
          </p:cNvSpPr>
          <p:nvPr>
            <p:ph type="dt" idx="10"/>
          </p:nvPr>
        </p:nvSpPr>
        <p:spPr/>
        <p:txBody>
          <a:bodyPr/>
          <a:lstStyle/>
          <a:p>
            <a:fld id="{174FCC30-E719-4D18-98B2-DD102A86BA32}"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31</a:t>
            </a:fld>
            <a:endParaRPr lang="en-GB" sz="1100" dirty="0"/>
          </a:p>
        </p:txBody>
      </p:sp>
    </p:spTree>
    <p:extLst>
      <p:ext uri="{BB962C8B-B14F-4D97-AF65-F5344CB8AC3E}">
        <p14:creationId xmlns:p14="http://schemas.microsoft.com/office/powerpoint/2010/main" val="37501268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Testaktiviteter eksisterer før og etter selve utførelsen av testen. Omfatter planlegging og styring, valg av testbetingelser, konstruksjon</a:t>
            </a:r>
            <a:r>
              <a:rPr lang="nb-NO" baseline="0"/>
              <a:t> og utføring av testtilfeller, kontroll av resultater, evaluering av sluttkriterier, rapportering, granskning av dokumenter, utføre statisk analyse.</a:t>
            </a:r>
            <a:r>
              <a:rPr lang="nb-NO"/>
              <a:t> </a:t>
            </a:r>
            <a:endParaRPr lang="nb-NO" baseline="0"/>
          </a:p>
          <a:p>
            <a:pPr marL="0" indent="0">
              <a:buNone/>
            </a:pPr>
            <a:r>
              <a:rPr lang="nb-NO" b="1"/>
              <a:t>Pensum: huske disse fem og tilhørende oppgaver</a:t>
            </a:r>
            <a:endParaRPr lang="en-US">
              <a:cs typeface="Calibri"/>
            </a:endParaRPr>
          </a:p>
          <a:p>
            <a:pPr marL="0" indent="0">
              <a:buNone/>
            </a:pPr>
            <a:endParaRPr lang="nb-NO">
              <a:solidFill>
                <a:srgbClr val="FFFFFF"/>
              </a:solidFill>
            </a:endParaRPr>
          </a:p>
          <a:p>
            <a:pPr marL="0" indent="0">
              <a:buNone/>
            </a:pPr>
            <a:endParaRPr lang="nb-NO">
              <a:cs typeface="Calibri"/>
            </a:endParaRPr>
          </a:p>
        </p:txBody>
      </p:sp>
      <p:sp>
        <p:nvSpPr>
          <p:cNvPr id="4" name="Date Placeholder 3"/>
          <p:cNvSpPr>
            <a:spLocks noGrp="1"/>
          </p:cNvSpPr>
          <p:nvPr>
            <p:ph type="dt" idx="10"/>
          </p:nvPr>
        </p:nvSpPr>
        <p:spPr/>
        <p:txBody>
          <a:bodyPr/>
          <a:lstStyle/>
          <a:p>
            <a:fld id="{09CE9FB1-82C3-4FAA-B480-C1E912E28C49}"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32</a:t>
            </a:fld>
            <a:endParaRPr lang="en-GB" sz="1100"/>
          </a:p>
        </p:txBody>
      </p:sp>
    </p:spTree>
    <p:extLst>
      <p:ext uri="{BB962C8B-B14F-4D97-AF65-F5344CB8AC3E}">
        <p14:creationId xmlns:p14="http://schemas.microsoft.com/office/powerpoint/2010/main" val="83617485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r>
              <a:rPr lang="nb-NO"/>
              <a:t>Testaktiviteter eksisterer før og etter selve utførelsen av testen. Omfatter planlegging og styring, valg av testbetingelser, konstruksjon</a:t>
            </a:r>
            <a:r>
              <a:rPr lang="nb-NO" baseline="0"/>
              <a:t> og utføring av testtilfeller, kontroll av resultater, evaluering av sluttkriterier, rapportering, granskning av dokumenter, utføre statisk analyse.</a:t>
            </a:r>
            <a:r>
              <a:rPr lang="nb-NO"/>
              <a:t> </a:t>
            </a:r>
            <a:endParaRPr lang="nb-NO" baseline="0"/>
          </a:p>
          <a:p>
            <a:pPr marL="0" indent="0">
              <a:buNone/>
            </a:pPr>
            <a:r>
              <a:rPr lang="nb-NO" b="1"/>
              <a:t>Pensum: huske disse fem og tilhørende oppgaver</a:t>
            </a:r>
            <a:endParaRPr lang="en-US">
              <a:cs typeface="Calibri"/>
            </a:endParaRPr>
          </a:p>
          <a:p>
            <a:pPr marL="0" indent="0">
              <a:buNone/>
            </a:pPr>
            <a:endParaRPr lang="nb-NO">
              <a:solidFill>
                <a:srgbClr val="FFFFFF"/>
              </a:solidFill>
            </a:endParaRPr>
          </a:p>
          <a:p>
            <a:pPr marL="0" indent="0">
              <a:buNone/>
            </a:pPr>
            <a:endParaRPr lang="nb-NO">
              <a:cs typeface="Calibri"/>
            </a:endParaRPr>
          </a:p>
        </p:txBody>
      </p:sp>
      <p:sp>
        <p:nvSpPr>
          <p:cNvPr id="4" name="Date Placeholder 3"/>
          <p:cNvSpPr>
            <a:spLocks noGrp="1"/>
          </p:cNvSpPr>
          <p:nvPr>
            <p:ph type="dt" idx="10"/>
          </p:nvPr>
        </p:nvSpPr>
        <p:spPr/>
        <p:txBody>
          <a:bodyPr/>
          <a:lstStyle/>
          <a:p>
            <a:fld id="{09CE9FB1-82C3-4FAA-B480-C1E912E28C49}"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33</a:t>
            </a:fld>
            <a:endParaRPr lang="en-GB" sz="1100"/>
          </a:p>
        </p:txBody>
      </p:sp>
    </p:spTree>
    <p:extLst>
      <p:ext uri="{BB962C8B-B14F-4D97-AF65-F5344CB8AC3E}">
        <p14:creationId xmlns:p14="http://schemas.microsoft.com/office/powerpoint/2010/main" val="9271467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err="1"/>
              <a:t>Forklare</a:t>
            </a:r>
            <a:r>
              <a:rPr lang="en-US"/>
              <a:t> </a:t>
            </a:r>
            <a:r>
              <a:rPr lang="en-US" err="1"/>
              <a:t>hva</a:t>
            </a:r>
            <a:r>
              <a:rPr lang="en-US"/>
              <a:t> </a:t>
            </a:r>
            <a:r>
              <a:rPr lang="en-US" err="1"/>
              <a:t>testpolicy</a:t>
            </a:r>
            <a:r>
              <a:rPr lang="en-US"/>
              <a:t> </a:t>
            </a:r>
            <a:r>
              <a:rPr lang="en-US" err="1"/>
              <a:t>er</a:t>
            </a:r>
            <a:r>
              <a:rPr lang="en-US"/>
              <a:t>: “a</a:t>
            </a:r>
            <a:r>
              <a:rPr lang="en-US" b="0" kern="1200">
                <a:effectLst/>
                <a:latin typeface="+mn-lt"/>
                <a:ea typeface="+mn-ea"/>
                <a:cs typeface="+mn-cs"/>
              </a:rPr>
              <a:t> </a:t>
            </a:r>
            <a:r>
              <a:rPr lang="en-US" b="1" kern="1200">
                <a:effectLst/>
                <a:latin typeface="+mn-lt"/>
                <a:ea typeface="+mn-ea"/>
                <a:cs typeface="+mn-cs"/>
              </a:rPr>
              <a:t>test policy</a:t>
            </a:r>
            <a:r>
              <a:rPr lang="en-US" b="0" kern="1200">
                <a:effectLst/>
                <a:latin typeface="+mn-lt"/>
                <a:ea typeface="+mn-ea"/>
                <a:cs typeface="+mn-cs"/>
              </a:rPr>
              <a:t> is a high level document and is at the top of the hierarchy of the test documentation structure. The purpose of the test policy document is to represent the testing philosophy of the company as a whole and to provide a direction which the testing department should adhere to and follow”</a:t>
            </a:r>
            <a:endParaRPr lang="en-US" b="0" kern="1200">
              <a:latin typeface="+mn-lt"/>
              <a:cs typeface="Calibri"/>
            </a:endParaRPr>
          </a:p>
          <a:p>
            <a:pPr marL="0" indent="0">
              <a:buNone/>
            </a:pPr>
            <a:endParaRPr lang="en-US" sz="800" b="0" kern="1200">
              <a:solidFill>
                <a:schemeClr val="tx1"/>
              </a:solidFill>
              <a:effectLst/>
              <a:latin typeface="+mn-lt"/>
              <a:ea typeface="+mn-ea"/>
              <a:cs typeface="+mn-cs"/>
            </a:endParaRPr>
          </a:p>
          <a:p>
            <a:pPr marL="0" indent="0">
              <a:buNone/>
            </a:pPr>
            <a:r>
              <a:rPr lang="en-US" b="0" kern="1200" err="1">
                <a:effectLst/>
                <a:latin typeface="+mn-lt"/>
                <a:ea typeface="+mn-ea"/>
                <a:cs typeface="+mn-cs"/>
              </a:rPr>
              <a:t>Forklare</a:t>
            </a:r>
            <a:r>
              <a:rPr lang="en-US" b="0" kern="1200" baseline="0">
                <a:effectLst/>
                <a:latin typeface="+mn-lt"/>
                <a:ea typeface="+mn-ea"/>
                <a:cs typeface="+mn-cs"/>
              </a:rPr>
              <a:t> entry </a:t>
            </a:r>
            <a:r>
              <a:rPr lang="en-US" b="0" kern="1200" baseline="0" err="1">
                <a:effectLst/>
                <a:latin typeface="+mn-lt"/>
                <a:ea typeface="+mn-ea"/>
                <a:cs typeface="+mn-cs"/>
              </a:rPr>
              <a:t>og</a:t>
            </a:r>
            <a:r>
              <a:rPr lang="en-US" b="0" kern="1200" baseline="0">
                <a:effectLst/>
                <a:latin typeface="+mn-lt"/>
                <a:ea typeface="+mn-ea"/>
                <a:cs typeface="+mn-cs"/>
              </a:rPr>
              <a:t> exit-criteria, </a:t>
            </a:r>
            <a:r>
              <a:rPr lang="en-US" b="0" kern="1200" baseline="0" err="1">
                <a:effectLst/>
                <a:latin typeface="+mn-lt"/>
                <a:ea typeface="+mn-ea"/>
                <a:cs typeface="+mn-cs"/>
              </a:rPr>
              <a:t>og</a:t>
            </a:r>
            <a:r>
              <a:rPr lang="en-US" b="0" kern="1200" baseline="0">
                <a:effectLst/>
                <a:latin typeface="+mn-lt"/>
                <a:ea typeface="+mn-ea"/>
                <a:cs typeface="+mn-cs"/>
              </a:rPr>
              <a:t> </a:t>
            </a:r>
            <a:r>
              <a:rPr lang="en-US" b="0" kern="1200" baseline="0" err="1">
                <a:effectLst/>
                <a:latin typeface="+mn-lt"/>
                <a:ea typeface="+mn-ea"/>
                <a:cs typeface="+mn-cs"/>
              </a:rPr>
              <a:t>hvorfor</a:t>
            </a:r>
            <a:r>
              <a:rPr lang="en-US" b="0" kern="1200" baseline="0">
                <a:effectLst/>
                <a:latin typeface="+mn-lt"/>
                <a:ea typeface="+mn-ea"/>
                <a:cs typeface="+mn-cs"/>
              </a:rPr>
              <a:t> de </a:t>
            </a:r>
            <a:r>
              <a:rPr lang="en-US" b="0" kern="1200" baseline="0" err="1">
                <a:effectLst/>
                <a:latin typeface="+mn-lt"/>
                <a:ea typeface="+mn-ea"/>
                <a:cs typeface="+mn-cs"/>
              </a:rPr>
              <a:t>er</a:t>
            </a:r>
            <a:r>
              <a:rPr lang="en-US" b="0" kern="1200" baseline="0">
                <a:effectLst/>
                <a:latin typeface="+mn-lt"/>
                <a:ea typeface="+mn-ea"/>
                <a:cs typeface="+mn-cs"/>
              </a:rPr>
              <a:t> </a:t>
            </a:r>
            <a:r>
              <a:rPr lang="en-US" b="0" kern="1200" baseline="0" err="1">
                <a:effectLst/>
                <a:latin typeface="+mn-lt"/>
                <a:ea typeface="+mn-ea"/>
                <a:cs typeface="+mn-cs"/>
              </a:rPr>
              <a:t>plassert</a:t>
            </a:r>
            <a:r>
              <a:rPr lang="en-US" b="0" kern="1200" baseline="0">
                <a:effectLst/>
                <a:latin typeface="+mn-lt"/>
                <a:ea typeface="+mn-ea"/>
                <a:cs typeface="+mn-cs"/>
              </a:rPr>
              <a:t> </a:t>
            </a:r>
            <a:r>
              <a:rPr lang="en-US" b="0" kern="1200" baseline="0" err="1">
                <a:effectLst/>
                <a:latin typeface="+mn-lt"/>
                <a:ea typeface="+mn-ea"/>
                <a:cs typeface="+mn-cs"/>
              </a:rPr>
              <a:t>slik</a:t>
            </a:r>
            <a:r>
              <a:rPr lang="en-US" b="0" kern="1200" baseline="0">
                <a:effectLst/>
                <a:latin typeface="+mn-lt"/>
                <a:ea typeface="+mn-ea"/>
                <a:cs typeface="+mn-cs"/>
              </a:rPr>
              <a:t> de </a:t>
            </a:r>
            <a:r>
              <a:rPr lang="en-US" b="0" kern="1200" baseline="0" err="1">
                <a:effectLst/>
                <a:latin typeface="+mn-lt"/>
                <a:ea typeface="+mn-ea"/>
                <a:cs typeface="+mn-cs"/>
              </a:rPr>
              <a:t>er</a:t>
            </a:r>
            <a:r>
              <a:rPr lang="en-US" b="0" kern="1200" baseline="0">
                <a:effectLst/>
                <a:latin typeface="+mn-lt"/>
                <a:ea typeface="+mn-ea"/>
                <a:cs typeface="+mn-cs"/>
              </a:rPr>
              <a:t> </a:t>
            </a:r>
            <a:r>
              <a:rPr lang="en-US" b="0" kern="1200" baseline="0" err="1">
                <a:effectLst/>
                <a:latin typeface="+mn-lt"/>
                <a:ea typeface="+mn-ea"/>
                <a:cs typeface="+mn-cs"/>
              </a:rPr>
              <a:t>i</a:t>
            </a:r>
            <a:r>
              <a:rPr lang="en-US" b="0" kern="1200" baseline="0">
                <a:effectLst/>
                <a:latin typeface="+mn-lt"/>
                <a:ea typeface="+mn-ea"/>
                <a:cs typeface="+mn-cs"/>
              </a:rPr>
              <a:t> den </a:t>
            </a:r>
            <a:r>
              <a:rPr lang="en-US" b="0" kern="1200" baseline="0" err="1">
                <a:effectLst/>
                <a:latin typeface="+mn-lt"/>
                <a:ea typeface="+mn-ea"/>
                <a:cs typeface="+mn-cs"/>
              </a:rPr>
              <a:t>grunnleggende</a:t>
            </a:r>
            <a:r>
              <a:rPr lang="en-US" b="0" kern="1200" baseline="0">
                <a:effectLst/>
                <a:latin typeface="+mn-lt"/>
                <a:ea typeface="+mn-ea"/>
                <a:cs typeface="+mn-cs"/>
              </a:rPr>
              <a:t> </a:t>
            </a:r>
            <a:r>
              <a:rPr lang="en-US" b="0" kern="1200" baseline="0" err="1">
                <a:effectLst/>
                <a:latin typeface="+mn-lt"/>
                <a:ea typeface="+mn-ea"/>
                <a:cs typeface="+mn-cs"/>
              </a:rPr>
              <a:t>testprosessen</a:t>
            </a:r>
            <a:r>
              <a:rPr lang="en-US" b="0" kern="1200" baseline="0">
                <a:effectLst/>
                <a:latin typeface="+mn-lt"/>
                <a:ea typeface="+mn-ea"/>
                <a:cs typeface="+mn-cs"/>
              </a:rPr>
              <a:t>.</a:t>
            </a:r>
            <a:endParaRPr lang="en-US" b="0">
              <a:cs typeface="Calibri"/>
            </a:endParaRPr>
          </a:p>
          <a:p>
            <a:pPr marL="0" indent="0">
              <a:buNone/>
            </a:pPr>
            <a:endParaRPr lang="nb-NO" sz="800" kern="1200">
              <a:solidFill>
                <a:schemeClr val="tx1"/>
              </a:solidFill>
              <a:effectLst/>
              <a:latin typeface="+mn-lt"/>
              <a:ea typeface="+mn-ea"/>
              <a:cs typeface="+mn-cs"/>
            </a:endParaRPr>
          </a:p>
          <a:p>
            <a:pPr marL="0" indent="0">
              <a:buNone/>
            </a:pPr>
            <a:endParaRPr lang="nb-NO" sz="800" kern="1200">
              <a:solidFill>
                <a:schemeClr val="tx1"/>
              </a:solidFill>
              <a:effectLst/>
              <a:latin typeface="+mn-lt"/>
              <a:ea typeface="+mn-ea"/>
              <a:cs typeface="+mn-cs"/>
            </a:endParaRPr>
          </a:p>
          <a:p>
            <a:pPr marL="0" indent="0">
              <a:buNone/>
            </a:pPr>
            <a:r>
              <a:rPr lang="nb-NO" sz="800" kern="1200">
                <a:solidFill>
                  <a:schemeClr val="tx1"/>
                </a:solidFill>
                <a:effectLst/>
                <a:latin typeface="+mn-lt"/>
                <a:ea typeface="+mn-ea"/>
                <a:cs typeface="+mn-cs"/>
              </a:rPr>
              <a:t>De to siste er ofte forvirrende – forklares ekstra. </a:t>
            </a:r>
          </a:p>
          <a:p>
            <a:pPr marL="0" indent="0">
              <a:buFontTx/>
              <a:buNone/>
            </a:pPr>
            <a:endParaRPr lang="nb-NO" b="1" baseline="0"/>
          </a:p>
          <a:p>
            <a:pPr marL="0" indent="0">
              <a:buFontTx/>
              <a:buNone/>
            </a:pPr>
            <a:r>
              <a:rPr lang="nb-NO" b="1" baseline="0"/>
              <a:t>Evaluering og rapportering: </a:t>
            </a:r>
          </a:p>
          <a:p>
            <a:pPr marL="0" indent="0">
              <a:buNone/>
            </a:pPr>
            <a:r>
              <a:rPr lang="en-US" err="1"/>
              <a:t>Evaluering</a:t>
            </a:r>
            <a:r>
              <a:rPr lang="en-US" baseline="0"/>
              <a:t> </a:t>
            </a:r>
            <a:r>
              <a:rPr lang="en-US" baseline="0" err="1"/>
              <a:t>av</a:t>
            </a:r>
            <a:r>
              <a:rPr lang="en-US"/>
              <a:t> exit criteria</a:t>
            </a:r>
            <a:r>
              <a:rPr lang="en-US" baseline="0"/>
              <a:t> -</a:t>
            </a:r>
            <a:r>
              <a:rPr lang="en-US"/>
              <a:t> </a:t>
            </a:r>
            <a:r>
              <a:rPr lang="en-US" err="1"/>
              <a:t>kriterier</a:t>
            </a:r>
            <a:r>
              <a:rPr lang="en-US"/>
              <a:t> </a:t>
            </a:r>
            <a:r>
              <a:rPr lang="en-US" err="1"/>
              <a:t>satt</a:t>
            </a:r>
            <a:r>
              <a:rPr lang="en-US"/>
              <a:t> </a:t>
            </a:r>
            <a:r>
              <a:rPr lang="en-US" err="1"/>
              <a:t>i</a:t>
            </a:r>
            <a:r>
              <a:rPr lang="en-US"/>
              <a:t> </a:t>
            </a:r>
            <a:r>
              <a:rPr lang="en-US" err="1"/>
              <a:t>testplanen</a:t>
            </a:r>
            <a:r>
              <a:rPr lang="en-US"/>
              <a:t>: </a:t>
            </a:r>
          </a:p>
          <a:p>
            <a:pPr marL="0" indent="0">
              <a:buNone/>
            </a:pPr>
            <a:r>
              <a:rPr lang="en-US" err="1"/>
              <a:t>Eksempler</a:t>
            </a:r>
            <a:r>
              <a:rPr lang="en-US"/>
              <a:t>:</a:t>
            </a:r>
            <a:r>
              <a:rPr lang="en-US" baseline="0"/>
              <a:t> </a:t>
            </a:r>
            <a:r>
              <a:rPr lang="en-US" err="1"/>
              <a:t>hvor</a:t>
            </a:r>
            <a:r>
              <a:rPr lang="en-US"/>
              <a:t> mange bugs </a:t>
            </a:r>
            <a:r>
              <a:rPr lang="en-US" err="1"/>
              <a:t>kan</a:t>
            </a:r>
            <a:r>
              <a:rPr lang="en-US"/>
              <a:t> vi </a:t>
            </a:r>
            <a:r>
              <a:rPr lang="en-US" err="1"/>
              <a:t>leve</a:t>
            </a:r>
            <a:r>
              <a:rPr lang="en-US"/>
              <a:t> med, </a:t>
            </a:r>
            <a:r>
              <a:rPr lang="en-US" err="1"/>
              <a:t>er</a:t>
            </a:r>
            <a:r>
              <a:rPr lang="en-US" baseline="0"/>
              <a:t> </a:t>
            </a:r>
            <a:r>
              <a:rPr lang="en-US" baseline="0" err="1"/>
              <a:t>antall</a:t>
            </a:r>
            <a:r>
              <a:rPr lang="en-US" baseline="0"/>
              <a:t> </a:t>
            </a:r>
            <a:r>
              <a:rPr lang="en-US" baseline="0" err="1"/>
              <a:t>testcase</a:t>
            </a:r>
            <a:r>
              <a:rPr lang="en-US" baseline="0"/>
              <a:t> vi </a:t>
            </a:r>
            <a:r>
              <a:rPr lang="en-US" baseline="0" err="1"/>
              <a:t>fikk</a:t>
            </a:r>
            <a:r>
              <a:rPr lang="en-US" baseline="0"/>
              <a:t> </a:t>
            </a:r>
            <a:r>
              <a:rPr lang="en-US" baseline="0" err="1"/>
              <a:t>kjørt</a:t>
            </a:r>
            <a:r>
              <a:rPr lang="en-US" baseline="0"/>
              <a:t> </a:t>
            </a:r>
            <a:r>
              <a:rPr lang="en-US" baseline="0" err="1"/>
              <a:t>før</a:t>
            </a:r>
            <a:r>
              <a:rPr lang="en-US" baseline="0"/>
              <a:t> </a:t>
            </a:r>
            <a:r>
              <a:rPr lang="en-US" baseline="0" err="1"/>
              <a:t>fristen</a:t>
            </a:r>
            <a:r>
              <a:rPr lang="en-US" baseline="0"/>
              <a:t> </a:t>
            </a:r>
            <a:r>
              <a:rPr lang="en-US" baseline="0" err="1"/>
              <a:t>gikk</a:t>
            </a:r>
            <a:r>
              <a:rPr lang="en-US" baseline="0"/>
              <a:t> </a:t>
            </a:r>
            <a:r>
              <a:rPr lang="en-US" baseline="0" err="1"/>
              <a:t>ut</a:t>
            </a:r>
            <a:r>
              <a:rPr lang="en-US" baseline="0"/>
              <a:t> </a:t>
            </a:r>
            <a:r>
              <a:rPr lang="en-US" baseline="0" err="1"/>
              <a:t>nok</a:t>
            </a:r>
            <a:r>
              <a:rPr lang="en-US" baseline="0"/>
              <a:t> for </a:t>
            </a:r>
            <a:r>
              <a:rPr lang="en-US" baseline="0" err="1"/>
              <a:t>å</a:t>
            </a:r>
            <a:r>
              <a:rPr lang="en-US" baseline="0"/>
              <a:t> </a:t>
            </a:r>
            <a:r>
              <a:rPr lang="en-US" baseline="0" err="1"/>
              <a:t>kunne</a:t>
            </a:r>
            <a:r>
              <a:rPr lang="en-US" baseline="0"/>
              <a:t> </a:t>
            </a:r>
            <a:r>
              <a:rPr lang="en-US" baseline="0" err="1"/>
              <a:t>si</a:t>
            </a:r>
            <a:r>
              <a:rPr lang="en-US" baseline="0"/>
              <a:t> </a:t>
            </a:r>
            <a:r>
              <a:rPr lang="en-US" baseline="0" err="1"/>
              <a:t>noe</a:t>
            </a:r>
            <a:r>
              <a:rPr lang="en-US" baseline="0"/>
              <a:t> om </a:t>
            </a:r>
            <a:r>
              <a:rPr lang="en-US" baseline="0" err="1"/>
              <a:t>kvaliteten</a:t>
            </a:r>
            <a:r>
              <a:rPr lang="en-US" baseline="0"/>
              <a:t>? </a:t>
            </a:r>
            <a:r>
              <a:rPr lang="en-US" baseline="0" err="1"/>
              <a:t>Trenger</a:t>
            </a:r>
            <a:r>
              <a:rPr lang="en-US" baseline="0"/>
              <a:t> vi </a:t>
            </a:r>
            <a:r>
              <a:rPr lang="en-US" baseline="0" err="1"/>
              <a:t>mer</a:t>
            </a:r>
            <a:r>
              <a:rPr lang="en-US" baseline="0"/>
              <a:t> testing </a:t>
            </a:r>
            <a:r>
              <a:rPr lang="en-US" baseline="0" err="1"/>
              <a:t>og</a:t>
            </a:r>
            <a:r>
              <a:rPr lang="en-US" baseline="0"/>
              <a:t> </a:t>
            </a:r>
            <a:r>
              <a:rPr lang="en-US" baseline="0" err="1"/>
              <a:t>dermed</a:t>
            </a:r>
            <a:r>
              <a:rPr lang="en-US" baseline="0"/>
              <a:t> </a:t>
            </a:r>
            <a:r>
              <a:rPr lang="en-US" baseline="0" err="1"/>
              <a:t>måtte</a:t>
            </a:r>
            <a:r>
              <a:rPr lang="en-US" baseline="0"/>
              <a:t> </a:t>
            </a:r>
            <a:r>
              <a:rPr lang="en-US" baseline="0" err="1"/>
              <a:t>utsette</a:t>
            </a:r>
            <a:r>
              <a:rPr lang="en-US" baseline="0"/>
              <a:t> </a:t>
            </a:r>
            <a:r>
              <a:rPr lang="en-US" baseline="0" err="1"/>
              <a:t>produksjonssetting</a:t>
            </a:r>
            <a:r>
              <a:rPr lang="en-US" baseline="0"/>
              <a:t>? </a:t>
            </a:r>
          </a:p>
          <a:p>
            <a:pPr marL="0" indent="0">
              <a:buFontTx/>
              <a:buNone/>
            </a:pPr>
            <a:endParaRPr lang="nb-NO" b="1" baseline="0"/>
          </a:p>
          <a:p>
            <a:pPr marL="0" indent="0">
              <a:buFontTx/>
              <a:buNone/>
            </a:pPr>
            <a:endParaRPr lang="nb-NO" b="1" baseline="0"/>
          </a:p>
          <a:p>
            <a:pPr marL="0" indent="0">
              <a:buFontTx/>
              <a:buNone/>
            </a:pPr>
            <a:r>
              <a:rPr lang="nb-NO" b="1" baseline="0"/>
              <a:t>Avslutningsaktiviteter: </a:t>
            </a:r>
          </a:p>
          <a:p>
            <a:pPr marL="0" indent="0">
              <a:buNone/>
            </a:pPr>
            <a:r>
              <a:rPr lang="en-US" err="1"/>
              <a:t>Gjennomgang</a:t>
            </a:r>
            <a:r>
              <a:rPr lang="en-US"/>
              <a:t> </a:t>
            </a:r>
            <a:r>
              <a:rPr lang="en-US" err="1"/>
              <a:t>av</a:t>
            </a:r>
            <a:r>
              <a:rPr lang="en-US"/>
              <a:t> </a:t>
            </a:r>
            <a:r>
              <a:rPr lang="en-US" err="1"/>
              <a:t>testplan</a:t>
            </a:r>
            <a:r>
              <a:rPr lang="en-US"/>
              <a:t>: </a:t>
            </a:r>
            <a:r>
              <a:rPr lang="en-US" err="1"/>
              <a:t>Har</a:t>
            </a:r>
            <a:r>
              <a:rPr lang="en-US"/>
              <a:t> vi </a:t>
            </a:r>
            <a:r>
              <a:rPr lang="en-US" err="1"/>
              <a:t>testet</a:t>
            </a:r>
            <a:r>
              <a:rPr lang="en-US"/>
              <a:t> alt vi </a:t>
            </a:r>
            <a:r>
              <a:rPr lang="en-US" err="1"/>
              <a:t>hadde</a:t>
            </a:r>
            <a:r>
              <a:rPr lang="en-US"/>
              <a:t> </a:t>
            </a:r>
            <a:r>
              <a:rPr lang="en-US" err="1"/>
              <a:t>planlagt</a:t>
            </a:r>
            <a:r>
              <a:rPr lang="en-US"/>
              <a:t> </a:t>
            </a:r>
            <a:r>
              <a:rPr lang="en-US" err="1"/>
              <a:t>å</a:t>
            </a:r>
            <a:r>
              <a:rPr lang="en-US"/>
              <a:t> teste? </a:t>
            </a:r>
            <a:r>
              <a:rPr lang="en-US" err="1"/>
              <a:t>Er</a:t>
            </a:r>
            <a:r>
              <a:rPr lang="en-US"/>
              <a:t> vi </a:t>
            </a:r>
            <a:r>
              <a:rPr lang="en-US" err="1"/>
              <a:t>sikre</a:t>
            </a:r>
            <a:r>
              <a:rPr lang="en-US"/>
              <a:t> </a:t>
            </a:r>
            <a:r>
              <a:rPr lang="en-US" err="1"/>
              <a:t>på</a:t>
            </a:r>
            <a:r>
              <a:rPr lang="en-US"/>
              <a:t> </a:t>
            </a:r>
            <a:r>
              <a:rPr lang="en-US" err="1"/>
              <a:t>å</a:t>
            </a:r>
            <a:r>
              <a:rPr lang="en-US"/>
              <a:t> </a:t>
            </a:r>
            <a:r>
              <a:rPr lang="en-US" err="1"/>
              <a:t>ikke</a:t>
            </a:r>
            <a:r>
              <a:rPr lang="en-US"/>
              <a:t> ha </a:t>
            </a:r>
            <a:r>
              <a:rPr lang="en-US" err="1"/>
              <a:t>glemt</a:t>
            </a:r>
            <a:r>
              <a:rPr lang="en-US"/>
              <a:t> </a:t>
            </a:r>
            <a:r>
              <a:rPr lang="en-US" err="1"/>
              <a:t>noe</a:t>
            </a:r>
            <a:r>
              <a:rPr lang="en-US"/>
              <a:t>?</a:t>
            </a:r>
          </a:p>
          <a:p>
            <a:pPr marL="0" indent="0">
              <a:buNone/>
            </a:pPr>
            <a:r>
              <a:rPr lang="en-US"/>
              <a:t>Handover: </a:t>
            </a:r>
            <a:r>
              <a:rPr lang="en-US" err="1"/>
              <a:t>Gi</a:t>
            </a:r>
            <a:r>
              <a:rPr lang="en-US" baseline="0"/>
              <a:t> </a:t>
            </a:r>
            <a:r>
              <a:rPr lang="en-US" baseline="0" err="1"/>
              <a:t>kunden</a:t>
            </a:r>
            <a:r>
              <a:rPr lang="en-US" baseline="0"/>
              <a:t> </a:t>
            </a:r>
            <a:r>
              <a:rPr lang="en-US" baseline="0" err="1"/>
              <a:t>eller</a:t>
            </a:r>
            <a:r>
              <a:rPr lang="en-US" baseline="0"/>
              <a:t> </a:t>
            </a:r>
            <a:r>
              <a:rPr lang="en-US" baseline="0" err="1"/>
              <a:t>ansvarlig</a:t>
            </a:r>
            <a:r>
              <a:rPr lang="en-US" baseline="0"/>
              <a:t> </a:t>
            </a:r>
            <a:r>
              <a:rPr lang="en-US" baseline="0" err="1"/>
              <a:t>supporttilgang</a:t>
            </a:r>
            <a:r>
              <a:rPr lang="en-US" baseline="0"/>
              <a:t> </a:t>
            </a:r>
            <a:r>
              <a:rPr lang="en-US" baseline="0" err="1"/>
              <a:t>og</a:t>
            </a:r>
            <a:r>
              <a:rPr lang="en-US" baseline="0"/>
              <a:t>/</a:t>
            </a:r>
            <a:r>
              <a:rPr lang="en-US" baseline="0" err="1"/>
              <a:t>eller</a:t>
            </a:r>
            <a:r>
              <a:rPr lang="en-US" baseline="0"/>
              <a:t> </a:t>
            </a:r>
            <a:r>
              <a:rPr lang="en-US" baseline="0" err="1"/>
              <a:t>eierskap</a:t>
            </a:r>
            <a:r>
              <a:rPr lang="en-US" baseline="0"/>
              <a:t> </a:t>
            </a:r>
            <a:r>
              <a:rPr lang="en-US" baseline="0" err="1"/>
              <a:t>til</a:t>
            </a:r>
            <a:r>
              <a:rPr lang="en-US" baseline="0"/>
              <a:t> </a:t>
            </a:r>
            <a:r>
              <a:rPr lang="en-US" baseline="0" err="1"/>
              <a:t>testmiljøene</a:t>
            </a:r>
            <a:r>
              <a:rPr lang="en-US" baseline="0"/>
              <a:t>, </a:t>
            </a:r>
            <a:r>
              <a:rPr lang="en-US" baseline="0" err="1"/>
              <a:t>gi</a:t>
            </a:r>
            <a:r>
              <a:rPr lang="en-US" baseline="0"/>
              <a:t> </a:t>
            </a:r>
            <a:r>
              <a:rPr lang="en-US" baseline="0" err="1"/>
              <a:t>dem</a:t>
            </a:r>
            <a:r>
              <a:rPr lang="en-US" baseline="0"/>
              <a:t> bade </a:t>
            </a:r>
            <a:r>
              <a:rPr lang="en-US" baseline="0" err="1"/>
              <a:t>funksjonelle</a:t>
            </a:r>
            <a:r>
              <a:rPr lang="en-US" baseline="0"/>
              <a:t> </a:t>
            </a:r>
            <a:r>
              <a:rPr lang="en-US" baseline="0" err="1"/>
              <a:t>testcase</a:t>
            </a:r>
            <a:r>
              <a:rPr lang="en-US" baseline="0"/>
              <a:t> </a:t>
            </a:r>
            <a:r>
              <a:rPr lang="en-US" baseline="0" err="1"/>
              <a:t>og</a:t>
            </a:r>
            <a:r>
              <a:rPr lang="en-US" baseline="0"/>
              <a:t> </a:t>
            </a:r>
            <a:r>
              <a:rPr lang="en-US" baseline="0" err="1"/>
              <a:t>automatiserte</a:t>
            </a:r>
            <a:r>
              <a:rPr lang="en-US" baseline="0"/>
              <a:t> </a:t>
            </a:r>
            <a:r>
              <a:rPr lang="en-US" baseline="0" err="1"/>
              <a:t>regresjonstester</a:t>
            </a:r>
            <a:r>
              <a:rPr lang="en-US" baseline="0"/>
              <a:t> for </a:t>
            </a:r>
            <a:r>
              <a:rPr lang="en-US" baseline="0" err="1"/>
              <a:t>å</a:t>
            </a:r>
            <a:r>
              <a:rPr lang="en-US" baseline="0"/>
              <a:t> </a:t>
            </a:r>
            <a:r>
              <a:rPr lang="en-US" baseline="0" err="1"/>
              <a:t>kunne</a:t>
            </a:r>
            <a:r>
              <a:rPr lang="en-US" baseline="0"/>
              <a:t> </a:t>
            </a:r>
            <a:r>
              <a:rPr lang="en-US" baseline="0" err="1"/>
              <a:t>vedlikeholde</a:t>
            </a:r>
            <a:r>
              <a:rPr lang="en-US" baseline="0"/>
              <a:t> </a:t>
            </a:r>
            <a:r>
              <a:rPr lang="en-US" baseline="0" err="1"/>
              <a:t>funksjonaliteten</a:t>
            </a:r>
            <a:r>
              <a:rPr lang="en-US" baseline="0"/>
              <a:t>. </a:t>
            </a:r>
            <a:endParaRPr lang="en-US"/>
          </a:p>
          <a:p>
            <a:r>
              <a:rPr lang="en-US" err="1"/>
              <a:t>Retrospektiv</a:t>
            </a:r>
            <a:endParaRPr lang="en-US"/>
          </a:p>
          <a:p>
            <a:r>
              <a:rPr lang="en-US" err="1"/>
              <a:t>Arkivering</a:t>
            </a:r>
            <a:endParaRPr lang="en-US"/>
          </a:p>
          <a:p>
            <a:pPr marL="0" indent="0">
              <a:buNone/>
            </a:pPr>
            <a:endParaRPr lang="nb-NO">
              <a:cs typeface="Calibri"/>
            </a:endParaRPr>
          </a:p>
        </p:txBody>
      </p:sp>
      <p:sp>
        <p:nvSpPr>
          <p:cNvPr id="4" name="Date Placeholder 3"/>
          <p:cNvSpPr>
            <a:spLocks noGrp="1"/>
          </p:cNvSpPr>
          <p:nvPr>
            <p:ph type="dt" idx="10"/>
          </p:nvPr>
        </p:nvSpPr>
        <p:spPr/>
        <p:txBody>
          <a:bodyPr/>
          <a:lstStyle/>
          <a:p>
            <a:fld id="{09CE9FB1-82C3-4FAA-B480-C1E912E28C49}"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34</a:t>
            </a:fld>
            <a:endParaRPr lang="en-GB" sz="1100"/>
          </a:p>
        </p:txBody>
      </p:sp>
    </p:spTree>
    <p:extLst>
      <p:ext uri="{BB962C8B-B14F-4D97-AF65-F5344CB8AC3E}">
        <p14:creationId xmlns:p14="http://schemas.microsoft.com/office/powerpoint/2010/main" val="5516801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Hvem er vi?</a:t>
            </a:r>
          </a:p>
          <a:p>
            <a:endParaRPr lang="nb-NO" dirty="0"/>
          </a:p>
          <a:p>
            <a:r>
              <a:rPr lang="nb-NO" dirty="0"/>
              <a:t>Hvem</a:t>
            </a:r>
            <a:r>
              <a:rPr lang="nb-NO" baseline="0" dirty="0"/>
              <a:t> er dere?</a:t>
            </a:r>
            <a:endParaRPr lang="nb-NO" dirty="0"/>
          </a:p>
        </p:txBody>
      </p:sp>
      <p:sp>
        <p:nvSpPr>
          <p:cNvPr id="4" name="Date Placeholder 3"/>
          <p:cNvSpPr>
            <a:spLocks noGrp="1"/>
          </p:cNvSpPr>
          <p:nvPr>
            <p:ph type="dt" idx="10"/>
          </p:nvPr>
        </p:nvSpPr>
        <p:spPr/>
        <p:txBody>
          <a:bodyPr/>
          <a:lstStyle/>
          <a:p>
            <a:fld id="{6E885888-9B27-4E9E-A36E-1A0066F4F46B}"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a:t>
            </a:fld>
            <a:endParaRPr lang="en-GB" sz="1100" dirty="0"/>
          </a:p>
        </p:txBody>
      </p:sp>
    </p:spTree>
    <p:extLst>
      <p:ext uri="{BB962C8B-B14F-4D97-AF65-F5344CB8AC3E}">
        <p14:creationId xmlns:p14="http://schemas.microsoft.com/office/powerpoint/2010/main" val="26619162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err="1"/>
              <a:t>Forklare</a:t>
            </a:r>
            <a:r>
              <a:rPr lang="en-US" dirty="0"/>
              <a:t> </a:t>
            </a:r>
            <a:r>
              <a:rPr lang="en-US" dirty="0" err="1"/>
              <a:t>hva</a:t>
            </a:r>
            <a:r>
              <a:rPr lang="en-US" dirty="0"/>
              <a:t> </a:t>
            </a:r>
            <a:r>
              <a:rPr lang="en-US" dirty="0" err="1"/>
              <a:t>testpolicy</a:t>
            </a:r>
            <a:r>
              <a:rPr lang="en-US" dirty="0"/>
              <a:t> </a:t>
            </a:r>
            <a:r>
              <a:rPr lang="en-US" dirty="0" err="1"/>
              <a:t>er</a:t>
            </a:r>
            <a:r>
              <a:rPr lang="en-US" dirty="0"/>
              <a:t> “</a:t>
            </a:r>
            <a:r>
              <a:rPr lang="en-US" sz="800" b="0" kern="1200" dirty="0">
                <a:solidFill>
                  <a:schemeClr val="tx1"/>
                </a:solidFill>
                <a:effectLst/>
                <a:latin typeface="+mn-lt"/>
                <a:ea typeface="+mn-ea"/>
                <a:cs typeface="+mn-cs"/>
              </a:rPr>
              <a:t>A </a:t>
            </a:r>
            <a:r>
              <a:rPr lang="en-US" sz="800" b="1" kern="1200" dirty="0">
                <a:solidFill>
                  <a:schemeClr val="tx1"/>
                </a:solidFill>
                <a:effectLst/>
                <a:latin typeface="+mn-lt"/>
                <a:ea typeface="+mn-ea"/>
                <a:cs typeface="+mn-cs"/>
              </a:rPr>
              <a:t>Test Policy</a:t>
            </a:r>
            <a:r>
              <a:rPr lang="en-US" sz="800" b="0" kern="1200" dirty="0">
                <a:solidFill>
                  <a:schemeClr val="tx1"/>
                </a:solidFill>
                <a:effectLst/>
                <a:latin typeface="+mn-lt"/>
                <a:ea typeface="+mn-ea"/>
                <a:cs typeface="+mn-cs"/>
              </a:rPr>
              <a:t> is a high level document and is at the top of the hierarchy of the </a:t>
            </a:r>
            <a:r>
              <a:rPr lang="en-US" sz="800" b="1" kern="1200" dirty="0">
                <a:solidFill>
                  <a:schemeClr val="tx1"/>
                </a:solidFill>
                <a:effectLst/>
                <a:latin typeface="+mn-lt"/>
                <a:ea typeface="+mn-ea"/>
                <a:cs typeface="+mn-cs"/>
              </a:rPr>
              <a:t>Test</a:t>
            </a:r>
            <a:r>
              <a:rPr lang="en-US" sz="800" b="0" kern="1200" dirty="0">
                <a:solidFill>
                  <a:schemeClr val="tx1"/>
                </a:solidFill>
                <a:effectLst/>
                <a:latin typeface="+mn-lt"/>
                <a:ea typeface="+mn-ea"/>
                <a:cs typeface="+mn-cs"/>
              </a:rPr>
              <a:t> Documentation structure. The purpose of the </a:t>
            </a:r>
            <a:r>
              <a:rPr lang="en-US" sz="800" b="1" kern="1200" dirty="0">
                <a:solidFill>
                  <a:schemeClr val="tx1"/>
                </a:solidFill>
                <a:effectLst/>
                <a:latin typeface="+mn-lt"/>
                <a:ea typeface="+mn-ea"/>
                <a:cs typeface="+mn-cs"/>
              </a:rPr>
              <a:t>Test Policy</a:t>
            </a:r>
            <a:r>
              <a:rPr lang="en-US" sz="800" b="0" kern="1200" dirty="0">
                <a:solidFill>
                  <a:schemeClr val="tx1"/>
                </a:solidFill>
                <a:effectLst/>
                <a:latin typeface="+mn-lt"/>
                <a:ea typeface="+mn-ea"/>
                <a:cs typeface="+mn-cs"/>
              </a:rPr>
              <a:t> document is to represent the </a:t>
            </a:r>
            <a:r>
              <a:rPr lang="en-US" sz="800" b="1" kern="1200" dirty="0">
                <a:solidFill>
                  <a:schemeClr val="tx1"/>
                </a:solidFill>
                <a:effectLst/>
                <a:latin typeface="+mn-lt"/>
                <a:ea typeface="+mn-ea"/>
                <a:cs typeface="+mn-cs"/>
              </a:rPr>
              <a:t>testing</a:t>
            </a:r>
            <a:r>
              <a:rPr lang="en-US" sz="800" b="0" kern="1200" dirty="0">
                <a:solidFill>
                  <a:schemeClr val="tx1"/>
                </a:solidFill>
                <a:effectLst/>
                <a:latin typeface="+mn-lt"/>
                <a:ea typeface="+mn-ea"/>
                <a:cs typeface="+mn-cs"/>
              </a:rPr>
              <a:t> philosophy of the company as a whole and to provide a direction which the </a:t>
            </a:r>
            <a:r>
              <a:rPr lang="en-US" sz="800" b="1" kern="1200" dirty="0">
                <a:solidFill>
                  <a:schemeClr val="tx1"/>
                </a:solidFill>
                <a:effectLst/>
                <a:latin typeface="+mn-lt"/>
                <a:ea typeface="+mn-ea"/>
                <a:cs typeface="+mn-cs"/>
              </a:rPr>
              <a:t>testing</a:t>
            </a:r>
            <a:r>
              <a:rPr lang="en-US" sz="800" b="0" kern="1200" dirty="0">
                <a:solidFill>
                  <a:schemeClr val="tx1"/>
                </a:solidFill>
                <a:effectLst/>
                <a:latin typeface="+mn-lt"/>
                <a:ea typeface="+mn-ea"/>
                <a:cs typeface="+mn-cs"/>
              </a:rPr>
              <a:t> department should adhere to and follow”</a:t>
            </a:r>
            <a:endParaRPr lang="en-US" dirty="0"/>
          </a:p>
          <a:p>
            <a:r>
              <a:rPr lang="en-US" dirty="0" err="1"/>
              <a:t>Forklare</a:t>
            </a:r>
            <a:r>
              <a:rPr lang="en-US" dirty="0"/>
              <a:t> </a:t>
            </a:r>
            <a:r>
              <a:rPr lang="en-US" dirty="0" err="1"/>
              <a:t>hva</a:t>
            </a:r>
            <a:r>
              <a:rPr lang="en-US" dirty="0"/>
              <a:t> </a:t>
            </a:r>
            <a:r>
              <a:rPr lang="en-US" dirty="0" err="1"/>
              <a:t>teststretegi</a:t>
            </a:r>
            <a:r>
              <a:rPr lang="en-US" dirty="0"/>
              <a:t> </a:t>
            </a:r>
            <a:r>
              <a:rPr lang="en-US" dirty="0" err="1"/>
              <a:t>er</a:t>
            </a:r>
            <a:r>
              <a:rPr lang="en-US" dirty="0"/>
              <a:t>, </a:t>
            </a:r>
            <a:r>
              <a:rPr lang="en-US" dirty="0" err="1"/>
              <a:t>retningslinjer</a:t>
            </a:r>
            <a:r>
              <a:rPr lang="en-US" dirty="0"/>
              <a:t> for </a:t>
            </a:r>
            <a:r>
              <a:rPr lang="en-US" dirty="0" err="1"/>
              <a:t>hvordan</a:t>
            </a:r>
            <a:r>
              <a:rPr lang="en-US" dirty="0"/>
              <a:t> test </a:t>
            </a:r>
            <a:r>
              <a:rPr lang="en-US" dirty="0" err="1"/>
              <a:t>skal</a:t>
            </a:r>
            <a:r>
              <a:rPr lang="en-US" dirty="0"/>
              <a:t> </a:t>
            </a:r>
            <a:r>
              <a:rPr lang="en-US" dirty="0" err="1"/>
              <a:t>kjøres</a:t>
            </a:r>
            <a:r>
              <a:rPr lang="en-US" baseline="0" dirty="0"/>
              <a:t> I </a:t>
            </a:r>
            <a:r>
              <a:rPr lang="en-US" baseline="0" dirty="0" err="1"/>
              <a:t>prosjektet</a:t>
            </a:r>
            <a:endParaRPr lang="en-US" baseline="0" dirty="0"/>
          </a:p>
          <a:p>
            <a:pPr lvl="1"/>
            <a:r>
              <a:rPr lang="en-US" baseline="0" dirty="0" err="1"/>
              <a:t>Analytisk</a:t>
            </a:r>
            <a:r>
              <a:rPr lang="en-US" baseline="0" dirty="0"/>
              <a:t> </a:t>
            </a:r>
            <a:r>
              <a:rPr lang="en-US" baseline="0" dirty="0" err="1"/>
              <a:t>tilnærming</a:t>
            </a:r>
            <a:r>
              <a:rPr lang="en-US" baseline="0" dirty="0"/>
              <a:t> - </a:t>
            </a:r>
            <a:r>
              <a:rPr lang="en-US" baseline="0" dirty="0" err="1"/>
              <a:t>Riskbased</a:t>
            </a:r>
            <a:endParaRPr lang="en-US" dirty="0"/>
          </a:p>
          <a:p>
            <a:r>
              <a:rPr lang="en-US" dirty="0" err="1"/>
              <a:t>Forklare</a:t>
            </a:r>
            <a:r>
              <a:rPr lang="en-US" dirty="0"/>
              <a:t> </a:t>
            </a:r>
            <a:r>
              <a:rPr lang="en-US" dirty="0" err="1"/>
              <a:t>hva</a:t>
            </a:r>
            <a:r>
              <a:rPr lang="en-US" baseline="0" dirty="0"/>
              <a:t> </a:t>
            </a:r>
            <a:r>
              <a:rPr lang="en-US" baseline="0" dirty="0" err="1"/>
              <a:t>testplan</a:t>
            </a:r>
            <a:r>
              <a:rPr lang="en-US" baseline="0" dirty="0"/>
              <a:t> </a:t>
            </a:r>
            <a:r>
              <a:rPr lang="en-US" baseline="0" dirty="0" err="1"/>
              <a:t>er</a:t>
            </a:r>
            <a:r>
              <a:rPr lang="en-US" baseline="0" dirty="0"/>
              <a:t> </a:t>
            </a:r>
            <a:r>
              <a:rPr lang="en-US" baseline="0" dirty="0" err="1"/>
              <a:t>og</a:t>
            </a:r>
            <a:r>
              <a:rPr lang="en-US" baseline="0" dirty="0"/>
              <a:t> at den </a:t>
            </a:r>
            <a:r>
              <a:rPr lang="en-US" baseline="0" dirty="0" err="1"/>
              <a:t>er</a:t>
            </a:r>
            <a:r>
              <a:rPr lang="en-US" baseline="0" dirty="0"/>
              <a:t> under </a:t>
            </a:r>
            <a:r>
              <a:rPr lang="en-US" baseline="0" dirty="0" err="1"/>
              <a:t>kontinuelig</a:t>
            </a:r>
            <a:r>
              <a:rPr lang="en-US" baseline="0" dirty="0"/>
              <a:t> </a:t>
            </a:r>
            <a:r>
              <a:rPr lang="en-US" baseline="0" dirty="0" err="1"/>
              <a:t>endring</a:t>
            </a:r>
            <a:r>
              <a:rPr lang="en-US" baseline="0" dirty="0"/>
              <a:t> </a:t>
            </a:r>
            <a:r>
              <a:rPr lang="en-US" baseline="0" dirty="0" err="1"/>
              <a:t>igjennom</a:t>
            </a:r>
            <a:r>
              <a:rPr lang="en-US" baseline="0" dirty="0"/>
              <a:t> </a:t>
            </a:r>
            <a:r>
              <a:rPr lang="en-US" baseline="0" dirty="0" err="1"/>
              <a:t>hele</a:t>
            </a:r>
            <a:r>
              <a:rPr lang="en-US" baseline="0" dirty="0"/>
              <a:t> </a:t>
            </a:r>
            <a:r>
              <a:rPr lang="en-US" baseline="0" dirty="0" err="1"/>
              <a:t>prosjektet</a:t>
            </a:r>
            <a:endParaRPr lang="en-US" baseline="0" dirty="0"/>
          </a:p>
          <a:p>
            <a:r>
              <a:rPr lang="en-US" baseline="0" dirty="0" err="1"/>
              <a:t>Risiko</a:t>
            </a:r>
            <a:endParaRPr lang="en-US" baseline="0" dirty="0"/>
          </a:p>
          <a:p>
            <a:r>
              <a:rPr lang="en-US" baseline="0" dirty="0"/>
              <a:t>Scope: </a:t>
            </a:r>
            <a:r>
              <a:rPr lang="en-US" baseline="0" dirty="0" err="1"/>
              <a:t>Hvor</a:t>
            </a:r>
            <a:r>
              <a:rPr lang="en-US" baseline="0" dirty="0"/>
              <a:t> </a:t>
            </a:r>
            <a:r>
              <a:rPr lang="en-US" baseline="0" dirty="0" err="1"/>
              <a:t>mye</a:t>
            </a:r>
            <a:r>
              <a:rPr lang="en-US" baseline="0" dirty="0"/>
              <a:t> testing </a:t>
            </a:r>
            <a:r>
              <a:rPr lang="en-US" baseline="0" dirty="0" err="1"/>
              <a:t>er</a:t>
            </a:r>
            <a:r>
              <a:rPr lang="en-US" baseline="0" dirty="0"/>
              <a:t> </a:t>
            </a:r>
            <a:r>
              <a:rPr lang="en-US" baseline="0" dirty="0" err="1"/>
              <a:t>nødvendig</a:t>
            </a:r>
            <a:r>
              <a:rPr lang="en-US" baseline="0" dirty="0"/>
              <a:t>? </a:t>
            </a:r>
            <a:r>
              <a:rPr lang="en-US" baseline="0" dirty="0" err="1"/>
              <a:t>Kommer</a:t>
            </a:r>
            <a:r>
              <a:rPr lang="en-US" baseline="0" dirty="0"/>
              <a:t> an </a:t>
            </a:r>
            <a:r>
              <a:rPr lang="en-US" baseline="0" dirty="0" err="1"/>
              <a:t>på</a:t>
            </a:r>
            <a:r>
              <a:rPr lang="en-US" baseline="0" dirty="0"/>
              <a:t> </a:t>
            </a:r>
            <a:r>
              <a:rPr lang="en-US" baseline="0" dirty="0" err="1"/>
              <a:t>blant</a:t>
            </a:r>
            <a:r>
              <a:rPr lang="en-US" baseline="0" dirty="0"/>
              <a:t> </a:t>
            </a:r>
            <a:r>
              <a:rPr lang="en-US" baseline="0" dirty="0" err="1"/>
              <a:t>annet</a:t>
            </a:r>
            <a:r>
              <a:rPr lang="en-US" baseline="0" dirty="0"/>
              <a:t> </a:t>
            </a:r>
            <a:r>
              <a:rPr lang="en-US" baseline="0" dirty="0" err="1"/>
              <a:t>risikoen</a:t>
            </a:r>
            <a:r>
              <a:rPr lang="en-US" baseline="0" dirty="0"/>
              <a:t> </a:t>
            </a:r>
            <a:r>
              <a:rPr lang="en-US" baseline="0" dirty="0" err="1"/>
              <a:t>og</a:t>
            </a:r>
            <a:r>
              <a:rPr lang="en-US" baseline="0" dirty="0"/>
              <a:t> </a:t>
            </a:r>
            <a:r>
              <a:rPr lang="en-US" baseline="0" dirty="0" err="1"/>
              <a:t>kompleksiteten</a:t>
            </a:r>
            <a:r>
              <a:rPr lang="en-US" baseline="0" dirty="0"/>
              <a:t> I </a:t>
            </a:r>
            <a:r>
              <a:rPr lang="en-US" baseline="0" dirty="0" err="1"/>
              <a:t>systemet</a:t>
            </a:r>
            <a:endParaRPr lang="en-US" baseline="0" dirty="0"/>
          </a:p>
          <a:p>
            <a:endParaRPr lang="en-US" dirty="0"/>
          </a:p>
        </p:txBody>
      </p:sp>
      <p:sp>
        <p:nvSpPr>
          <p:cNvPr id="4" name="Plassholder for dato 3"/>
          <p:cNvSpPr>
            <a:spLocks noGrp="1"/>
          </p:cNvSpPr>
          <p:nvPr>
            <p:ph type="dt" idx="10"/>
          </p:nvPr>
        </p:nvSpPr>
        <p:spPr/>
        <p:txBody>
          <a:bodyPr/>
          <a:lstStyle/>
          <a:p>
            <a:fld id="{2797B282-25FB-48CF-84F0-58D156CFB4FE}"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35</a:t>
            </a:fld>
            <a:endParaRPr lang="en-GB" sz="1100" dirty="0"/>
          </a:p>
        </p:txBody>
      </p:sp>
    </p:spTree>
    <p:extLst>
      <p:ext uri="{BB962C8B-B14F-4D97-AF65-F5344CB8AC3E}">
        <p14:creationId xmlns:p14="http://schemas.microsoft.com/office/powerpoint/2010/main" val="50414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Planering – policy, strategi, risiko, scope,</a:t>
            </a:r>
            <a:r>
              <a:rPr lang="nb-NO" baseline="0" dirty="0"/>
              <a:t> plan, tid, estimat, resurser, aktiviteter, «measures»</a:t>
            </a:r>
          </a:p>
          <a:p>
            <a:r>
              <a:rPr lang="nb-NO" baseline="0" dirty="0"/>
              <a:t>Kontroll – er vi «on track»?</a:t>
            </a:r>
          </a:p>
          <a:p>
            <a:r>
              <a:rPr lang="nb-NO" baseline="0" dirty="0"/>
              <a:t>Styring – trengs det noen tiltak?</a:t>
            </a:r>
            <a:endParaRPr lang="nb-NO" dirty="0"/>
          </a:p>
        </p:txBody>
      </p:sp>
      <p:sp>
        <p:nvSpPr>
          <p:cNvPr id="4" name="Date Placeholder 3"/>
          <p:cNvSpPr>
            <a:spLocks noGrp="1"/>
          </p:cNvSpPr>
          <p:nvPr>
            <p:ph type="dt" idx="10"/>
          </p:nvPr>
        </p:nvSpPr>
        <p:spPr/>
        <p:txBody>
          <a:bodyPr/>
          <a:lstStyle/>
          <a:p>
            <a:fld id="{67E916A6-477B-465E-A8AC-A61F3AE31C4E}"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36</a:t>
            </a:fld>
            <a:endParaRPr lang="en-GB" sz="1100" dirty="0"/>
          </a:p>
        </p:txBody>
      </p:sp>
    </p:spTree>
    <p:extLst>
      <p:ext uri="{BB962C8B-B14F-4D97-AF65-F5344CB8AC3E}">
        <p14:creationId xmlns:p14="http://schemas.microsoft.com/office/powerpoint/2010/main" val="335815401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err="1"/>
              <a:t>Krav</a:t>
            </a:r>
            <a:r>
              <a:rPr lang="en-US" dirty="0"/>
              <a:t> </a:t>
            </a:r>
            <a:r>
              <a:rPr lang="en-US" dirty="0" err="1"/>
              <a:t>kan</a:t>
            </a:r>
            <a:r>
              <a:rPr lang="en-US" dirty="0"/>
              <a:t> </a:t>
            </a:r>
            <a:r>
              <a:rPr lang="en-US" dirty="0" err="1"/>
              <a:t>være</a:t>
            </a:r>
            <a:r>
              <a:rPr lang="en-US" dirty="0"/>
              <a:t> </a:t>
            </a:r>
            <a:r>
              <a:rPr lang="en-US" dirty="0" err="1"/>
              <a:t>tekniske</a:t>
            </a:r>
            <a:r>
              <a:rPr lang="en-US" dirty="0"/>
              <a:t> </a:t>
            </a:r>
            <a:r>
              <a:rPr lang="en-US" dirty="0" err="1"/>
              <a:t>og</a:t>
            </a:r>
            <a:r>
              <a:rPr lang="en-US" dirty="0"/>
              <a:t> </a:t>
            </a:r>
            <a:r>
              <a:rPr lang="en-US" dirty="0" err="1"/>
              <a:t>funksjonelle</a:t>
            </a:r>
            <a:endParaRPr lang="en-US" dirty="0"/>
          </a:p>
          <a:p>
            <a:r>
              <a:rPr lang="en-US" dirty="0" err="1"/>
              <a:t>Produsering</a:t>
            </a:r>
            <a:r>
              <a:rPr lang="en-US" baseline="0" dirty="0"/>
              <a:t> </a:t>
            </a:r>
            <a:r>
              <a:rPr lang="en-US" baseline="0" dirty="0" err="1"/>
              <a:t>av</a:t>
            </a:r>
            <a:r>
              <a:rPr lang="en-US" baseline="0" dirty="0"/>
              <a:t> </a:t>
            </a:r>
            <a:r>
              <a:rPr lang="en-US" baseline="0" dirty="0" err="1"/>
              <a:t>testtilfeller</a:t>
            </a:r>
            <a:endParaRPr lang="en-US" baseline="0" dirty="0"/>
          </a:p>
          <a:p>
            <a:r>
              <a:rPr lang="en-US" baseline="0" dirty="0" err="1"/>
              <a:t>Testcase</a:t>
            </a:r>
            <a:r>
              <a:rPr lang="en-US" baseline="0" dirty="0"/>
              <a:t> </a:t>
            </a:r>
            <a:r>
              <a:rPr lang="en-US" baseline="0" dirty="0" err="1"/>
              <a:t>kan</a:t>
            </a:r>
            <a:r>
              <a:rPr lang="en-US" baseline="0" dirty="0"/>
              <a:t> </a:t>
            </a:r>
            <a:r>
              <a:rPr lang="en-US" baseline="0" dirty="0" err="1"/>
              <a:t>være</a:t>
            </a:r>
            <a:r>
              <a:rPr lang="en-US" baseline="0" dirty="0"/>
              <a:t> </a:t>
            </a:r>
            <a:r>
              <a:rPr lang="en-US" baseline="0" dirty="0" err="1"/>
              <a:t>manuelle</a:t>
            </a:r>
            <a:r>
              <a:rPr lang="en-US" baseline="0" dirty="0"/>
              <a:t> </a:t>
            </a:r>
            <a:r>
              <a:rPr lang="en-US" baseline="0" dirty="0" err="1"/>
              <a:t>og</a:t>
            </a:r>
            <a:r>
              <a:rPr lang="en-US" baseline="0" dirty="0"/>
              <a:t> </a:t>
            </a:r>
            <a:r>
              <a:rPr lang="en-US" baseline="0" dirty="0" err="1"/>
              <a:t>automatiske</a:t>
            </a:r>
            <a:endParaRPr lang="en-US" dirty="0"/>
          </a:p>
        </p:txBody>
      </p:sp>
      <p:sp>
        <p:nvSpPr>
          <p:cNvPr id="4" name="Plassholder for dato 3"/>
          <p:cNvSpPr>
            <a:spLocks noGrp="1"/>
          </p:cNvSpPr>
          <p:nvPr>
            <p:ph type="dt" idx="10"/>
          </p:nvPr>
        </p:nvSpPr>
        <p:spPr/>
        <p:txBody>
          <a:bodyPr/>
          <a:lstStyle/>
          <a:p>
            <a:fld id="{017FC194-683A-45C2-8F74-1BFD251EAFA6}"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37</a:t>
            </a:fld>
            <a:endParaRPr lang="en-GB" sz="1100" dirty="0"/>
          </a:p>
        </p:txBody>
      </p:sp>
    </p:spTree>
    <p:extLst>
      <p:ext uri="{BB962C8B-B14F-4D97-AF65-F5344CB8AC3E}">
        <p14:creationId xmlns:p14="http://schemas.microsoft.com/office/powerpoint/2010/main" val="4027368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Input </a:t>
            </a:r>
            <a:r>
              <a:rPr lang="en-US" dirty="0" err="1"/>
              <a:t>kriterier</a:t>
            </a:r>
            <a:r>
              <a:rPr lang="en-US" dirty="0"/>
              <a:t>: I </a:t>
            </a:r>
            <a:r>
              <a:rPr lang="en-US" dirty="0" err="1"/>
              <a:t>testplanen</a:t>
            </a:r>
            <a:r>
              <a:rPr lang="en-US" dirty="0"/>
              <a:t> </a:t>
            </a:r>
            <a:r>
              <a:rPr lang="en-US" dirty="0" err="1"/>
              <a:t>er</a:t>
            </a:r>
            <a:r>
              <a:rPr lang="en-US" dirty="0"/>
              <a:t> </a:t>
            </a:r>
            <a:r>
              <a:rPr lang="en-US" dirty="0" err="1"/>
              <a:t>det</a:t>
            </a:r>
            <a:r>
              <a:rPr lang="en-US" dirty="0"/>
              <a:t> </a:t>
            </a:r>
            <a:r>
              <a:rPr lang="en-US" dirty="0" err="1"/>
              <a:t>listet</a:t>
            </a:r>
            <a:r>
              <a:rPr lang="en-US" dirty="0"/>
              <a:t> </a:t>
            </a:r>
            <a:r>
              <a:rPr lang="en-US" dirty="0" err="1"/>
              <a:t>opp</a:t>
            </a:r>
            <a:r>
              <a:rPr lang="en-US" dirty="0"/>
              <a:t> en </a:t>
            </a:r>
            <a:r>
              <a:rPr lang="en-US" dirty="0" err="1"/>
              <a:t>rekke</a:t>
            </a:r>
            <a:r>
              <a:rPr lang="en-US" dirty="0"/>
              <a:t> </a:t>
            </a:r>
            <a:r>
              <a:rPr lang="en-US" dirty="0" err="1"/>
              <a:t>kriterier</a:t>
            </a:r>
            <a:r>
              <a:rPr lang="en-US" dirty="0"/>
              <a:t> for å </a:t>
            </a:r>
            <a:r>
              <a:rPr lang="en-US" dirty="0" err="1"/>
              <a:t>kunne</a:t>
            </a:r>
            <a:r>
              <a:rPr lang="en-US" dirty="0"/>
              <a:t> </a:t>
            </a:r>
            <a:r>
              <a:rPr lang="en-US" dirty="0" err="1"/>
              <a:t>starte</a:t>
            </a:r>
            <a:r>
              <a:rPr lang="en-US" dirty="0"/>
              <a:t> å </a:t>
            </a:r>
            <a:r>
              <a:rPr lang="en-US" dirty="0" err="1"/>
              <a:t>teste</a:t>
            </a:r>
            <a:r>
              <a:rPr lang="en-US" dirty="0"/>
              <a:t>: </a:t>
            </a:r>
            <a:r>
              <a:rPr lang="en-US" dirty="0" err="1"/>
              <a:t>Er</a:t>
            </a:r>
            <a:r>
              <a:rPr lang="en-US" dirty="0"/>
              <a:t> alt </a:t>
            </a:r>
            <a:r>
              <a:rPr lang="en-US" dirty="0" err="1"/>
              <a:t>klart</a:t>
            </a:r>
            <a:r>
              <a:rPr lang="en-US" dirty="0"/>
              <a:t>? </a:t>
            </a:r>
            <a:r>
              <a:rPr lang="en-US" dirty="0" err="1"/>
              <a:t>Er</a:t>
            </a:r>
            <a:r>
              <a:rPr lang="en-US" baseline="0" dirty="0"/>
              <a:t> </a:t>
            </a:r>
            <a:r>
              <a:rPr lang="en-US" baseline="0" dirty="0" err="1"/>
              <a:t>testdata</a:t>
            </a:r>
            <a:r>
              <a:rPr lang="en-US" baseline="0" dirty="0"/>
              <a:t>, </a:t>
            </a:r>
            <a:r>
              <a:rPr lang="en-US" baseline="0" dirty="0" err="1"/>
              <a:t>testcaser</a:t>
            </a:r>
            <a:r>
              <a:rPr lang="en-US" baseline="0" dirty="0"/>
              <a:t>, </a:t>
            </a:r>
            <a:r>
              <a:rPr lang="en-US" baseline="0" dirty="0" err="1"/>
              <a:t>testmiljøer</a:t>
            </a:r>
            <a:r>
              <a:rPr lang="en-US" baseline="0" dirty="0"/>
              <a:t> </a:t>
            </a:r>
            <a:r>
              <a:rPr lang="en-US" baseline="0" dirty="0" err="1"/>
              <a:t>på</a:t>
            </a:r>
            <a:r>
              <a:rPr lang="en-US" baseline="0" dirty="0"/>
              <a:t> </a:t>
            </a:r>
            <a:r>
              <a:rPr lang="en-US" baseline="0" dirty="0" err="1"/>
              <a:t>plass</a:t>
            </a:r>
            <a:r>
              <a:rPr lang="en-US" baseline="0" dirty="0"/>
              <a:t>? </a:t>
            </a:r>
          </a:p>
          <a:p>
            <a:r>
              <a:rPr lang="en-US" baseline="0" dirty="0"/>
              <a:t>I </a:t>
            </a:r>
            <a:r>
              <a:rPr lang="en-US" baseline="0" dirty="0" err="1"/>
              <a:t>tilfeller</a:t>
            </a:r>
            <a:r>
              <a:rPr lang="en-US" baseline="0" dirty="0"/>
              <a:t> der </a:t>
            </a:r>
            <a:r>
              <a:rPr lang="en-US" baseline="0" dirty="0" err="1"/>
              <a:t>det</a:t>
            </a:r>
            <a:r>
              <a:rPr lang="en-US" baseline="0" dirty="0"/>
              <a:t> </a:t>
            </a:r>
            <a:r>
              <a:rPr lang="en-US" baseline="0" dirty="0" err="1"/>
              <a:t>er</a:t>
            </a:r>
            <a:r>
              <a:rPr lang="en-US" baseline="0" dirty="0"/>
              <a:t> </a:t>
            </a:r>
            <a:r>
              <a:rPr lang="en-US" baseline="0" dirty="0" err="1"/>
              <a:t>snakk</a:t>
            </a:r>
            <a:r>
              <a:rPr lang="en-US" baseline="0" dirty="0"/>
              <a:t> </a:t>
            </a:r>
            <a:r>
              <a:rPr lang="en-US" baseline="0" dirty="0" err="1"/>
              <a:t>om</a:t>
            </a:r>
            <a:r>
              <a:rPr lang="en-US" baseline="0" dirty="0"/>
              <a:t> </a:t>
            </a:r>
            <a:r>
              <a:rPr lang="en-US" baseline="0" dirty="0" err="1"/>
              <a:t>akseptansetest</a:t>
            </a:r>
            <a:r>
              <a:rPr lang="en-US" baseline="0" dirty="0"/>
              <a:t>, </a:t>
            </a:r>
            <a:r>
              <a:rPr lang="en-US" baseline="0" dirty="0" err="1"/>
              <a:t>har</a:t>
            </a:r>
            <a:r>
              <a:rPr lang="en-US" baseline="0" dirty="0"/>
              <a:t> </a:t>
            </a:r>
            <a:r>
              <a:rPr lang="en-US" baseline="0" dirty="0" err="1"/>
              <a:t>leveransen</a:t>
            </a:r>
            <a:r>
              <a:rPr lang="en-US" baseline="0" dirty="0"/>
              <a:t> </a:t>
            </a:r>
            <a:r>
              <a:rPr lang="en-US" baseline="0" dirty="0" err="1"/>
              <a:t>fra</a:t>
            </a:r>
            <a:r>
              <a:rPr lang="en-US" baseline="0" dirty="0"/>
              <a:t> </a:t>
            </a:r>
            <a:r>
              <a:rPr lang="en-US" baseline="0" dirty="0" err="1"/>
              <a:t>leverandøren</a:t>
            </a:r>
            <a:r>
              <a:rPr lang="en-US" baseline="0" dirty="0"/>
              <a:t> </a:t>
            </a:r>
            <a:r>
              <a:rPr lang="en-US" baseline="0" dirty="0" err="1"/>
              <a:t>møtt</a:t>
            </a:r>
            <a:r>
              <a:rPr lang="en-US" baseline="0" dirty="0"/>
              <a:t> </a:t>
            </a:r>
            <a:r>
              <a:rPr lang="en-US" baseline="0" dirty="0" err="1"/>
              <a:t>våre</a:t>
            </a:r>
            <a:r>
              <a:rPr lang="en-US" baseline="0" dirty="0"/>
              <a:t> </a:t>
            </a:r>
            <a:r>
              <a:rPr lang="en-US" baseline="0" dirty="0" err="1"/>
              <a:t>krav</a:t>
            </a:r>
            <a:r>
              <a:rPr lang="en-US" baseline="0" dirty="0"/>
              <a:t> </a:t>
            </a:r>
            <a:r>
              <a:rPr lang="en-US" baseline="0" dirty="0" err="1"/>
              <a:t>til</a:t>
            </a:r>
            <a:r>
              <a:rPr lang="en-US" baseline="0" dirty="0"/>
              <a:t> </a:t>
            </a:r>
            <a:r>
              <a:rPr lang="en-US" baseline="0" dirty="0" err="1"/>
              <a:t>kvalitet</a:t>
            </a:r>
            <a:r>
              <a:rPr lang="en-US" baseline="0" dirty="0"/>
              <a:t> </a:t>
            </a:r>
            <a:r>
              <a:rPr lang="en-US" baseline="0" dirty="0" err="1"/>
              <a:t>slik</a:t>
            </a:r>
            <a:r>
              <a:rPr lang="en-US" baseline="0" dirty="0"/>
              <a:t> at vi </a:t>
            </a:r>
            <a:r>
              <a:rPr lang="en-US" baseline="0" dirty="0" err="1"/>
              <a:t>kan</a:t>
            </a:r>
            <a:r>
              <a:rPr lang="en-US" baseline="0" dirty="0"/>
              <a:t> </a:t>
            </a:r>
            <a:r>
              <a:rPr lang="en-US" baseline="0" dirty="0" err="1"/>
              <a:t>starte</a:t>
            </a:r>
            <a:r>
              <a:rPr lang="en-US" baseline="0" dirty="0"/>
              <a:t> </a:t>
            </a:r>
            <a:r>
              <a:rPr lang="en-US" baseline="0" dirty="0" err="1"/>
              <a:t>vår</a:t>
            </a:r>
            <a:r>
              <a:rPr lang="en-US" baseline="0" dirty="0"/>
              <a:t> test?  </a:t>
            </a:r>
            <a:endParaRPr lang="en-US" dirty="0"/>
          </a:p>
        </p:txBody>
      </p:sp>
      <p:sp>
        <p:nvSpPr>
          <p:cNvPr id="4" name="Plassholder for dato 3"/>
          <p:cNvSpPr>
            <a:spLocks noGrp="1"/>
          </p:cNvSpPr>
          <p:nvPr>
            <p:ph type="dt" idx="10"/>
          </p:nvPr>
        </p:nvSpPr>
        <p:spPr/>
        <p:txBody>
          <a:bodyPr/>
          <a:lstStyle/>
          <a:p>
            <a:fld id="{8F30972E-FBA8-4568-A9C8-472267350494}"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38</a:t>
            </a:fld>
            <a:endParaRPr lang="en-GB" sz="1100" dirty="0"/>
          </a:p>
        </p:txBody>
      </p:sp>
    </p:spTree>
    <p:extLst>
      <p:ext uri="{BB962C8B-B14F-4D97-AF65-F5344CB8AC3E}">
        <p14:creationId xmlns:p14="http://schemas.microsoft.com/office/powerpoint/2010/main" val="26025953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a:t>Evaluation of Exit criteria: </a:t>
            </a:r>
            <a:r>
              <a:rPr lang="en-US" dirty="0" err="1"/>
              <a:t>kriterier</a:t>
            </a:r>
            <a:r>
              <a:rPr lang="en-US" dirty="0"/>
              <a:t> </a:t>
            </a:r>
            <a:r>
              <a:rPr lang="en-US" dirty="0" err="1"/>
              <a:t>satt</a:t>
            </a:r>
            <a:r>
              <a:rPr lang="en-US" dirty="0"/>
              <a:t> I </a:t>
            </a:r>
            <a:r>
              <a:rPr lang="en-US" dirty="0" err="1"/>
              <a:t>testplanen</a:t>
            </a:r>
            <a:r>
              <a:rPr lang="en-US" dirty="0"/>
              <a:t>: </a:t>
            </a:r>
            <a:r>
              <a:rPr lang="en-US" dirty="0" err="1"/>
              <a:t>hvor</a:t>
            </a:r>
            <a:r>
              <a:rPr lang="en-US" dirty="0"/>
              <a:t> mange bugs </a:t>
            </a:r>
            <a:r>
              <a:rPr lang="en-US" dirty="0" err="1"/>
              <a:t>kan</a:t>
            </a:r>
            <a:r>
              <a:rPr lang="en-US" dirty="0"/>
              <a:t> vi </a:t>
            </a:r>
            <a:r>
              <a:rPr lang="en-US" dirty="0" err="1"/>
              <a:t>leve</a:t>
            </a:r>
            <a:r>
              <a:rPr lang="en-US" dirty="0"/>
              <a:t> med, </a:t>
            </a:r>
            <a:r>
              <a:rPr lang="en-US" dirty="0" err="1"/>
              <a:t>er</a:t>
            </a:r>
            <a:r>
              <a:rPr lang="en-US" baseline="0" dirty="0"/>
              <a:t> </a:t>
            </a:r>
            <a:r>
              <a:rPr lang="en-US" baseline="0" dirty="0" err="1"/>
              <a:t>antall</a:t>
            </a:r>
            <a:r>
              <a:rPr lang="en-US" baseline="0" dirty="0"/>
              <a:t> </a:t>
            </a:r>
            <a:r>
              <a:rPr lang="en-US" baseline="0" dirty="0" err="1"/>
              <a:t>testcase</a:t>
            </a:r>
            <a:r>
              <a:rPr lang="en-US" baseline="0" dirty="0"/>
              <a:t> vi </a:t>
            </a:r>
            <a:r>
              <a:rPr lang="en-US" baseline="0" dirty="0" err="1"/>
              <a:t>fikk</a:t>
            </a:r>
            <a:r>
              <a:rPr lang="en-US" baseline="0" dirty="0"/>
              <a:t> </a:t>
            </a:r>
            <a:r>
              <a:rPr lang="en-US" baseline="0" dirty="0" err="1"/>
              <a:t>kjørt</a:t>
            </a:r>
            <a:r>
              <a:rPr lang="en-US" baseline="0" dirty="0"/>
              <a:t> </a:t>
            </a:r>
            <a:r>
              <a:rPr lang="en-US" baseline="0" dirty="0" err="1"/>
              <a:t>før</a:t>
            </a:r>
            <a:r>
              <a:rPr lang="en-US" baseline="0" dirty="0"/>
              <a:t> </a:t>
            </a:r>
            <a:r>
              <a:rPr lang="en-US" baseline="0" dirty="0" err="1"/>
              <a:t>fristen</a:t>
            </a:r>
            <a:r>
              <a:rPr lang="en-US" baseline="0" dirty="0"/>
              <a:t> </a:t>
            </a:r>
            <a:r>
              <a:rPr lang="en-US" baseline="0" dirty="0" err="1"/>
              <a:t>gikk</a:t>
            </a:r>
            <a:r>
              <a:rPr lang="en-US" baseline="0" dirty="0"/>
              <a:t> </a:t>
            </a:r>
            <a:r>
              <a:rPr lang="en-US" baseline="0" dirty="0" err="1"/>
              <a:t>ut</a:t>
            </a:r>
            <a:r>
              <a:rPr lang="en-US" baseline="0" dirty="0"/>
              <a:t> </a:t>
            </a:r>
            <a:r>
              <a:rPr lang="en-US" baseline="0" dirty="0" err="1"/>
              <a:t>nok</a:t>
            </a:r>
            <a:r>
              <a:rPr lang="en-US" baseline="0" dirty="0"/>
              <a:t> for å </a:t>
            </a:r>
            <a:r>
              <a:rPr lang="en-US" baseline="0" dirty="0" err="1"/>
              <a:t>kunne</a:t>
            </a:r>
            <a:r>
              <a:rPr lang="en-US" baseline="0" dirty="0"/>
              <a:t> </a:t>
            </a:r>
            <a:r>
              <a:rPr lang="en-US" baseline="0" dirty="0" err="1"/>
              <a:t>si</a:t>
            </a:r>
            <a:r>
              <a:rPr lang="en-US" baseline="0" dirty="0"/>
              <a:t> </a:t>
            </a:r>
            <a:r>
              <a:rPr lang="en-US" baseline="0" dirty="0" err="1"/>
              <a:t>noe</a:t>
            </a:r>
            <a:r>
              <a:rPr lang="en-US" baseline="0" dirty="0"/>
              <a:t> </a:t>
            </a:r>
            <a:r>
              <a:rPr lang="en-US" baseline="0" dirty="0" err="1"/>
              <a:t>om</a:t>
            </a:r>
            <a:r>
              <a:rPr lang="en-US" baseline="0" dirty="0"/>
              <a:t> </a:t>
            </a:r>
            <a:r>
              <a:rPr lang="en-US" baseline="0" dirty="0" err="1"/>
              <a:t>kvaliteten</a:t>
            </a:r>
            <a:r>
              <a:rPr lang="en-US" baseline="0" dirty="0"/>
              <a:t>? </a:t>
            </a:r>
            <a:r>
              <a:rPr lang="en-US" baseline="0" dirty="0" err="1"/>
              <a:t>Trenger</a:t>
            </a:r>
            <a:r>
              <a:rPr lang="en-US" baseline="0" dirty="0"/>
              <a:t> vi </a:t>
            </a:r>
            <a:r>
              <a:rPr lang="en-US" baseline="0" dirty="0" err="1"/>
              <a:t>mer</a:t>
            </a:r>
            <a:r>
              <a:rPr lang="en-US" baseline="0" dirty="0"/>
              <a:t> testing </a:t>
            </a:r>
            <a:r>
              <a:rPr lang="en-US" baseline="0" dirty="0" err="1"/>
              <a:t>og</a:t>
            </a:r>
            <a:r>
              <a:rPr lang="en-US" baseline="0" dirty="0"/>
              <a:t> </a:t>
            </a:r>
            <a:r>
              <a:rPr lang="en-US" baseline="0" dirty="0" err="1"/>
              <a:t>dermed</a:t>
            </a:r>
            <a:r>
              <a:rPr lang="en-US" baseline="0" dirty="0"/>
              <a:t> matte </a:t>
            </a:r>
            <a:r>
              <a:rPr lang="en-US" baseline="0" dirty="0" err="1"/>
              <a:t>utsette</a:t>
            </a:r>
            <a:r>
              <a:rPr lang="en-US" baseline="0" dirty="0"/>
              <a:t> </a:t>
            </a:r>
            <a:r>
              <a:rPr lang="en-US" baseline="0" dirty="0" err="1"/>
              <a:t>produksjonssetting</a:t>
            </a:r>
            <a:r>
              <a:rPr lang="en-US" baseline="0" dirty="0"/>
              <a:t>? </a:t>
            </a:r>
          </a:p>
          <a:p>
            <a:r>
              <a:rPr lang="en-US" baseline="0" dirty="0" err="1"/>
              <a:t>Skrive</a:t>
            </a:r>
            <a:r>
              <a:rPr lang="en-US" baseline="0" dirty="0"/>
              <a:t> </a:t>
            </a:r>
            <a:r>
              <a:rPr lang="en-US" baseline="0" dirty="0" err="1"/>
              <a:t>testrapport</a:t>
            </a:r>
            <a:endParaRPr lang="en-US" dirty="0"/>
          </a:p>
        </p:txBody>
      </p:sp>
      <p:sp>
        <p:nvSpPr>
          <p:cNvPr id="4" name="Plassholder for dato 3"/>
          <p:cNvSpPr>
            <a:spLocks noGrp="1"/>
          </p:cNvSpPr>
          <p:nvPr>
            <p:ph type="dt" idx="10"/>
          </p:nvPr>
        </p:nvSpPr>
        <p:spPr/>
        <p:txBody>
          <a:bodyPr/>
          <a:lstStyle/>
          <a:p>
            <a:fld id="{9BE91BBA-957F-4F07-AF55-3548B416AFFC}"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39</a:t>
            </a:fld>
            <a:endParaRPr lang="en-GB" sz="1100" dirty="0"/>
          </a:p>
        </p:txBody>
      </p:sp>
    </p:spTree>
    <p:extLst>
      <p:ext uri="{BB962C8B-B14F-4D97-AF65-F5344CB8AC3E}">
        <p14:creationId xmlns:p14="http://schemas.microsoft.com/office/powerpoint/2010/main" val="211545313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en-US" dirty="0" err="1"/>
              <a:t>Gjennomgang</a:t>
            </a:r>
            <a:r>
              <a:rPr lang="en-US" dirty="0"/>
              <a:t> </a:t>
            </a:r>
            <a:r>
              <a:rPr lang="en-US" dirty="0" err="1"/>
              <a:t>av</a:t>
            </a:r>
            <a:r>
              <a:rPr lang="en-US" dirty="0"/>
              <a:t> </a:t>
            </a:r>
            <a:r>
              <a:rPr lang="en-US" dirty="0" err="1"/>
              <a:t>testplan</a:t>
            </a:r>
            <a:r>
              <a:rPr lang="en-US" dirty="0"/>
              <a:t>: </a:t>
            </a:r>
            <a:r>
              <a:rPr lang="en-US" dirty="0" err="1"/>
              <a:t>Har</a:t>
            </a:r>
            <a:r>
              <a:rPr lang="en-US" dirty="0"/>
              <a:t> vi </a:t>
            </a:r>
            <a:r>
              <a:rPr lang="en-US" dirty="0" err="1"/>
              <a:t>testet</a:t>
            </a:r>
            <a:r>
              <a:rPr lang="en-US" dirty="0"/>
              <a:t> alt vi </a:t>
            </a:r>
            <a:r>
              <a:rPr lang="en-US" dirty="0" err="1"/>
              <a:t>hadde</a:t>
            </a:r>
            <a:r>
              <a:rPr lang="en-US" dirty="0"/>
              <a:t> </a:t>
            </a:r>
            <a:r>
              <a:rPr lang="en-US" dirty="0" err="1"/>
              <a:t>planlagt</a:t>
            </a:r>
            <a:r>
              <a:rPr lang="en-US" dirty="0"/>
              <a:t> å </a:t>
            </a:r>
            <a:r>
              <a:rPr lang="en-US" dirty="0" err="1"/>
              <a:t>teste</a:t>
            </a:r>
            <a:r>
              <a:rPr lang="en-US" dirty="0"/>
              <a:t>? </a:t>
            </a:r>
            <a:r>
              <a:rPr lang="en-US" dirty="0" err="1"/>
              <a:t>Er</a:t>
            </a:r>
            <a:r>
              <a:rPr lang="en-US" dirty="0"/>
              <a:t> vi </a:t>
            </a:r>
            <a:r>
              <a:rPr lang="en-US" dirty="0" err="1"/>
              <a:t>sikkre</a:t>
            </a:r>
            <a:r>
              <a:rPr lang="en-US" dirty="0"/>
              <a:t> </a:t>
            </a:r>
            <a:r>
              <a:rPr lang="en-US" dirty="0" err="1"/>
              <a:t>på</a:t>
            </a:r>
            <a:r>
              <a:rPr lang="en-US" dirty="0"/>
              <a:t> å </a:t>
            </a:r>
            <a:r>
              <a:rPr lang="en-US" dirty="0" err="1"/>
              <a:t>ikke</a:t>
            </a:r>
            <a:r>
              <a:rPr lang="en-US" dirty="0"/>
              <a:t> ha </a:t>
            </a:r>
            <a:r>
              <a:rPr lang="en-US" dirty="0" err="1"/>
              <a:t>glemt</a:t>
            </a:r>
            <a:r>
              <a:rPr lang="en-US" dirty="0"/>
              <a:t> </a:t>
            </a:r>
            <a:r>
              <a:rPr lang="en-US" dirty="0" err="1"/>
              <a:t>noe</a:t>
            </a:r>
            <a:r>
              <a:rPr lang="en-US" dirty="0"/>
              <a:t>?</a:t>
            </a:r>
          </a:p>
          <a:p>
            <a:r>
              <a:rPr lang="en-US" dirty="0"/>
              <a:t>Handover: </a:t>
            </a:r>
            <a:r>
              <a:rPr lang="en-US" dirty="0" err="1"/>
              <a:t>Gi</a:t>
            </a:r>
            <a:r>
              <a:rPr lang="en-US" baseline="0" dirty="0"/>
              <a:t> </a:t>
            </a:r>
            <a:r>
              <a:rPr lang="en-US" baseline="0" dirty="0" err="1"/>
              <a:t>kunden</a:t>
            </a:r>
            <a:r>
              <a:rPr lang="en-US" baseline="0" dirty="0"/>
              <a:t> </a:t>
            </a:r>
            <a:r>
              <a:rPr lang="en-US" baseline="0" dirty="0" err="1"/>
              <a:t>eller</a:t>
            </a:r>
            <a:r>
              <a:rPr lang="en-US" baseline="0" dirty="0"/>
              <a:t> </a:t>
            </a:r>
            <a:r>
              <a:rPr lang="en-US" baseline="0" dirty="0" err="1"/>
              <a:t>ansvarlig</a:t>
            </a:r>
            <a:r>
              <a:rPr lang="en-US" baseline="0" dirty="0"/>
              <a:t> support </a:t>
            </a:r>
            <a:r>
              <a:rPr lang="en-US" baseline="0" dirty="0" err="1"/>
              <a:t>tilgang</a:t>
            </a:r>
            <a:r>
              <a:rPr lang="en-US" baseline="0" dirty="0"/>
              <a:t> </a:t>
            </a:r>
            <a:r>
              <a:rPr lang="en-US" baseline="0" dirty="0" err="1"/>
              <a:t>og</a:t>
            </a:r>
            <a:r>
              <a:rPr lang="en-US" baseline="0" dirty="0"/>
              <a:t> </a:t>
            </a:r>
            <a:r>
              <a:rPr lang="en-US" baseline="0" dirty="0" err="1"/>
              <a:t>eller</a:t>
            </a:r>
            <a:r>
              <a:rPr lang="en-US" baseline="0" dirty="0"/>
              <a:t> </a:t>
            </a:r>
            <a:r>
              <a:rPr lang="en-US" baseline="0" dirty="0" err="1"/>
              <a:t>eierskap</a:t>
            </a:r>
            <a:r>
              <a:rPr lang="en-US" baseline="0" dirty="0"/>
              <a:t> </a:t>
            </a:r>
            <a:r>
              <a:rPr lang="en-US" baseline="0" dirty="0" err="1"/>
              <a:t>til</a:t>
            </a:r>
            <a:r>
              <a:rPr lang="en-US" baseline="0" dirty="0"/>
              <a:t> </a:t>
            </a:r>
            <a:r>
              <a:rPr lang="en-US" baseline="0" dirty="0" err="1"/>
              <a:t>testmiljøene</a:t>
            </a:r>
            <a:r>
              <a:rPr lang="en-US" baseline="0" dirty="0"/>
              <a:t>, </a:t>
            </a:r>
            <a:r>
              <a:rPr lang="en-US" baseline="0" dirty="0" err="1"/>
              <a:t>gi</a:t>
            </a:r>
            <a:r>
              <a:rPr lang="en-US" baseline="0" dirty="0"/>
              <a:t> </a:t>
            </a:r>
            <a:r>
              <a:rPr lang="en-US" baseline="0" dirty="0" err="1"/>
              <a:t>dem</a:t>
            </a:r>
            <a:r>
              <a:rPr lang="en-US" baseline="0" dirty="0"/>
              <a:t> bade </a:t>
            </a:r>
            <a:r>
              <a:rPr lang="en-US" baseline="0" dirty="0" err="1"/>
              <a:t>funksjonelle</a:t>
            </a:r>
            <a:r>
              <a:rPr lang="en-US" baseline="0" dirty="0"/>
              <a:t> </a:t>
            </a:r>
            <a:r>
              <a:rPr lang="en-US" baseline="0" dirty="0" err="1"/>
              <a:t>testcase</a:t>
            </a:r>
            <a:r>
              <a:rPr lang="en-US" baseline="0" dirty="0"/>
              <a:t> </a:t>
            </a:r>
            <a:r>
              <a:rPr lang="en-US" baseline="0" dirty="0" err="1"/>
              <a:t>og</a:t>
            </a:r>
            <a:r>
              <a:rPr lang="en-US" baseline="0" dirty="0"/>
              <a:t> </a:t>
            </a:r>
            <a:r>
              <a:rPr lang="en-US" baseline="0" dirty="0" err="1"/>
              <a:t>automatiserte</a:t>
            </a:r>
            <a:r>
              <a:rPr lang="en-US" baseline="0" dirty="0"/>
              <a:t> </a:t>
            </a:r>
            <a:r>
              <a:rPr lang="en-US" baseline="0" dirty="0" err="1"/>
              <a:t>regresjonstester</a:t>
            </a:r>
            <a:r>
              <a:rPr lang="en-US" baseline="0" dirty="0"/>
              <a:t> for å </a:t>
            </a:r>
            <a:r>
              <a:rPr lang="en-US" baseline="0" dirty="0" err="1"/>
              <a:t>kunne</a:t>
            </a:r>
            <a:r>
              <a:rPr lang="en-US" baseline="0" dirty="0"/>
              <a:t> </a:t>
            </a:r>
            <a:r>
              <a:rPr lang="en-US" baseline="0" dirty="0" err="1"/>
              <a:t>vedlikeholde</a:t>
            </a:r>
            <a:r>
              <a:rPr lang="en-US" baseline="0" dirty="0"/>
              <a:t> </a:t>
            </a:r>
            <a:r>
              <a:rPr lang="en-US" baseline="0" dirty="0" err="1"/>
              <a:t>funksjonaliteten</a:t>
            </a:r>
            <a:r>
              <a:rPr lang="en-US" baseline="0" dirty="0"/>
              <a:t>. </a:t>
            </a:r>
          </a:p>
          <a:p>
            <a:endParaRPr lang="en-US" baseline="0" dirty="0"/>
          </a:p>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en-US" baseline="0" dirty="0" err="1"/>
              <a:t>Evaluering</a:t>
            </a:r>
            <a:r>
              <a:rPr lang="en-US" baseline="0" dirty="0"/>
              <a:t> </a:t>
            </a:r>
            <a:r>
              <a:rPr lang="en-US" baseline="0" dirty="0" err="1"/>
              <a:t>av</a:t>
            </a:r>
            <a:r>
              <a:rPr lang="en-US" baseline="0" dirty="0"/>
              <a:t> </a:t>
            </a:r>
            <a:r>
              <a:rPr lang="en-US" baseline="0" dirty="0" err="1"/>
              <a:t>testingen</a:t>
            </a:r>
            <a:r>
              <a:rPr lang="en-US" baseline="0" dirty="0"/>
              <a:t> </a:t>
            </a:r>
            <a:r>
              <a:rPr lang="en-US" baseline="0" dirty="0" err="1"/>
              <a:t>generelt</a:t>
            </a:r>
            <a:r>
              <a:rPr lang="en-US" baseline="0" dirty="0"/>
              <a:t>: </a:t>
            </a:r>
            <a:r>
              <a:rPr lang="en-US" baseline="0" dirty="0" err="1"/>
              <a:t>tyværr</a:t>
            </a:r>
            <a:r>
              <a:rPr lang="en-US" baseline="0" dirty="0"/>
              <a:t> </a:t>
            </a:r>
            <a:r>
              <a:rPr lang="en-US" baseline="0" dirty="0" err="1"/>
              <a:t>noe</a:t>
            </a:r>
            <a:r>
              <a:rPr lang="en-US" baseline="0" dirty="0"/>
              <a:t> </a:t>
            </a:r>
            <a:r>
              <a:rPr lang="en-US" baseline="0" dirty="0" err="1"/>
              <a:t>som</a:t>
            </a:r>
            <a:r>
              <a:rPr lang="en-US" baseline="0" dirty="0"/>
              <a:t> </a:t>
            </a:r>
            <a:r>
              <a:rPr lang="en-US" baseline="0" dirty="0" err="1"/>
              <a:t>det</a:t>
            </a:r>
            <a:r>
              <a:rPr lang="en-US" baseline="0" dirty="0"/>
              <a:t> </a:t>
            </a:r>
            <a:r>
              <a:rPr lang="en-US" baseline="0" dirty="0" err="1"/>
              <a:t>ikke</a:t>
            </a:r>
            <a:r>
              <a:rPr lang="en-US" baseline="0" dirty="0"/>
              <a:t> </a:t>
            </a:r>
            <a:r>
              <a:rPr lang="en-US" baseline="0" dirty="0" err="1"/>
              <a:t>legges</a:t>
            </a:r>
            <a:r>
              <a:rPr lang="en-US" baseline="0" dirty="0"/>
              <a:t> </a:t>
            </a:r>
            <a:r>
              <a:rPr lang="en-US" baseline="0" dirty="0" err="1"/>
              <a:t>så</a:t>
            </a:r>
            <a:r>
              <a:rPr lang="en-US" baseline="0" dirty="0"/>
              <a:t> </a:t>
            </a:r>
            <a:r>
              <a:rPr lang="en-US" baseline="0" dirty="0" err="1"/>
              <a:t>mye</a:t>
            </a:r>
            <a:r>
              <a:rPr lang="en-US" baseline="0" dirty="0"/>
              <a:t> </a:t>
            </a:r>
            <a:r>
              <a:rPr lang="en-US" baseline="0" dirty="0" err="1"/>
              <a:t>tid</a:t>
            </a:r>
            <a:r>
              <a:rPr lang="en-US" baseline="0" dirty="0"/>
              <a:t> </a:t>
            </a:r>
            <a:r>
              <a:rPr lang="en-US" baseline="0" dirty="0" err="1"/>
              <a:t>på</a:t>
            </a:r>
            <a:r>
              <a:rPr lang="en-US" baseline="0" dirty="0"/>
              <a:t>. </a:t>
            </a:r>
            <a:r>
              <a:rPr lang="en-US" baseline="0" dirty="0" err="1"/>
              <a:t>Specielt</a:t>
            </a:r>
            <a:r>
              <a:rPr lang="en-US" baseline="0" dirty="0"/>
              <a:t> </a:t>
            </a:r>
            <a:r>
              <a:rPr lang="en-US" baseline="0" dirty="0" err="1"/>
              <a:t>ikke</a:t>
            </a:r>
            <a:r>
              <a:rPr lang="en-US" baseline="0" dirty="0"/>
              <a:t> </a:t>
            </a:r>
            <a:r>
              <a:rPr lang="en-US" baseline="0" dirty="0" err="1"/>
              <a:t>enkelte</a:t>
            </a:r>
            <a:r>
              <a:rPr lang="en-US" baseline="0" dirty="0"/>
              <a:t> </a:t>
            </a:r>
            <a:r>
              <a:rPr lang="en-US" baseline="0" dirty="0" err="1"/>
              <a:t>prosjekter</a:t>
            </a:r>
            <a:r>
              <a:rPr lang="en-US" baseline="0" dirty="0"/>
              <a:t>. </a:t>
            </a:r>
            <a:r>
              <a:rPr lang="en-US" baseline="0" dirty="0" err="1"/>
              <a:t>Litt</a:t>
            </a:r>
            <a:r>
              <a:rPr lang="en-US" baseline="0" dirty="0"/>
              <a:t> </a:t>
            </a:r>
            <a:r>
              <a:rPr lang="en-US" baseline="0" dirty="0" err="1"/>
              <a:t>bedre</a:t>
            </a:r>
            <a:r>
              <a:rPr lang="en-US" baseline="0" dirty="0"/>
              <a:t> I </a:t>
            </a:r>
            <a:r>
              <a:rPr lang="en-US" baseline="0" dirty="0" err="1"/>
              <a:t>forvaltning</a:t>
            </a:r>
            <a:r>
              <a:rPr lang="en-US" baseline="0" dirty="0"/>
              <a:t>: </a:t>
            </a:r>
            <a:r>
              <a:rPr lang="en-US" baseline="0" dirty="0" err="1"/>
              <a:t>Erfaringer</a:t>
            </a:r>
            <a:r>
              <a:rPr lang="en-US" baseline="0" dirty="0"/>
              <a:t>, </a:t>
            </a:r>
            <a:r>
              <a:rPr lang="en-US" baseline="0" dirty="0" err="1"/>
              <a:t>lærdom</a:t>
            </a:r>
            <a:r>
              <a:rPr lang="en-US" baseline="0" dirty="0"/>
              <a:t>, </a:t>
            </a:r>
            <a:r>
              <a:rPr lang="en-US" baseline="0" dirty="0" err="1"/>
              <a:t>hva</a:t>
            </a:r>
            <a:r>
              <a:rPr lang="en-US" baseline="0" dirty="0"/>
              <a:t> </a:t>
            </a:r>
            <a:r>
              <a:rPr lang="en-US" baseline="0" dirty="0" err="1"/>
              <a:t>kan</a:t>
            </a:r>
            <a:r>
              <a:rPr lang="en-US" baseline="0" dirty="0"/>
              <a:t> vi </a:t>
            </a:r>
            <a:r>
              <a:rPr lang="en-US" baseline="0" dirty="0" err="1"/>
              <a:t>gjøre</a:t>
            </a:r>
            <a:r>
              <a:rPr lang="en-US" baseline="0" dirty="0"/>
              <a:t> </a:t>
            </a:r>
            <a:r>
              <a:rPr lang="en-US" baseline="0" dirty="0" err="1"/>
              <a:t>bedre</a:t>
            </a:r>
            <a:r>
              <a:rPr lang="en-US" baseline="0" dirty="0"/>
              <a:t>. </a:t>
            </a:r>
            <a:r>
              <a:rPr lang="en-US" baseline="0" dirty="0" err="1"/>
              <a:t>Hva</a:t>
            </a:r>
            <a:r>
              <a:rPr lang="en-US" baseline="0" dirty="0"/>
              <a:t> </a:t>
            </a:r>
            <a:r>
              <a:rPr lang="en-US" baseline="0" dirty="0" err="1"/>
              <a:t>trengs</a:t>
            </a:r>
            <a:r>
              <a:rPr lang="en-US" baseline="0" dirty="0"/>
              <a:t> for å </a:t>
            </a:r>
            <a:r>
              <a:rPr lang="en-US" baseline="0" dirty="0" err="1"/>
              <a:t>effektivisere</a:t>
            </a:r>
            <a:r>
              <a:rPr lang="en-US" baseline="0" dirty="0"/>
              <a:t> </a:t>
            </a:r>
            <a:r>
              <a:rPr lang="en-US" baseline="0" dirty="0" err="1"/>
              <a:t>testingen</a:t>
            </a:r>
            <a:r>
              <a:rPr lang="en-US" baseline="0" dirty="0"/>
              <a:t>? </a:t>
            </a:r>
            <a:r>
              <a:rPr lang="en-US" baseline="0" dirty="0" err="1"/>
              <a:t>Retrospektive</a:t>
            </a:r>
            <a:r>
              <a:rPr lang="en-US" baseline="0" dirty="0"/>
              <a:t>. </a:t>
            </a:r>
            <a:endParaRPr lang="en-US" dirty="0"/>
          </a:p>
          <a:p>
            <a:endParaRPr lang="en-US" dirty="0"/>
          </a:p>
        </p:txBody>
      </p:sp>
      <p:sp>
        <p:nvSpPr>
          <p:cNvPr id="4" name="Plassholder for dato 3"/>
          <p:cNvSpPr>
            <a:spLocks noGrp="1"/>
          </p:cNvSpPr>
          <p:nvPr>
            <p:ph type="dt" idx="10"/>
          </p:nvPr>
        </p:nvSpPr>
        <p:spPr/>
        <p:txBody>
          <a:bodyPr/>
          <a:lstStyle/>
          <a:p>
            <a:fld id="{1B2533F3-069A-4027-A44A-C749330AB404}"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40</a:t>
            </a:fld>
            <a:endParaRPr lang="en-GB" sz="1100" dirty="0"/>
          </a:p>
        </p:txBody>
      </p:sp>
    </p:spTree>
    <p:extLst>
      <p:ext uri="{BB962C8B-B14F-4D97-AF65-F5344CB8AC3E}">
        <p14:creationId xmlns:p14="http://schemas.microsoft.com/office/powerpoint/2010/main" val="31539811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en-US" baseline="0" dirty="0">
              <a:solidFill>
                <a:srgbClr val="FF0000"/>
              </a:solidFill>
            </a:endParaRPr>
          </a:p>
          <a:p>
            <a:pPr marL="0" indent="0">
              <a:buNone/>
            </a:pPr>
            <a:r>
              <a:rPr lang="nb-NO" sz="800" dirty="0"/>
              <a:t>Testere jobber hovedsakelig på to måter når det gjelder prosjektgjennomføring. Enten så følger de fossefallsmodellen, eller smidig. </a:t>
            </a:r>
          </a:p>
          <a:p>
            <a:pPr marL="0" indent="0">
              <a:buNone/>
            </a:pPr>
            <a:r>
              <a:rPr lang="nb-NO" sz="800" dirty="0"/>
              <a:t>I V-modellen blir alle kravene kunden hadde utviklet samtidig, Når utvikling er ferdig med å lage alt blir det implementert i testmiljø og er klart for testerne.</a:t>
            </a:r>
          </a:p>
          <a:p>
            <a:pPr marL="0" indent="0">
              <a:buNone/>
            </a:pPr>
            <a:r>
              <a:rPr lang="nb-NO" sz="800" dirty="0"/>
              <a:t>I vår infrastruktur avdeling, IMCS er fossefalsmetoden  brukt mye.</a:t>
            </a:r>
            <a:r>
              <a:rPr lang="nb-NO" sz="800" baseline="0" dirty="0"/>
              <a:t> I drift og vedlikehold (som IMCS gjør) er leveransene ofte mindre en i de store utviklingsprosjektene Applications har og trenger derfor ikke å deles opp i flere mindre del leveranser. </a:t>
            </a:r>
            <a:endParaRPr lang="nb-NO" sz="800" dirty="0"/>
          </a:p>
          <a:p>
            <a:endParaRPr lang="nb-NO" dirty="0"/>
          </a:p>
          <a:p>
            <a:pPr marL="0" indent="0">
              <a:buNone/>
            </a:pPr>
            <a:r>
              <a:rPr lang="nb-NO" sz="800" dirty="0"/>
              <a:t>I smidig prosjektgjennomføring blir produktet delt ned i flere mindre biter. Utviklerne bestemmer seg for å gjennomføre utvikling for en mindre del av systemet kalt sprinter, den sprinten blir så sendt til test for verifisering/testing.</a:t>
            </a:r>
          </a:p>
          <a:p>
            <a:pPr marL="0" indent="0">
              <a:buNone/>
            </a:pPr>
            <a:r>
              <a:rPr lang="nb-NO" sz="800" dirty="0"/>
              <a:t>Utviklerne starter så på neste sprint av systemet som skal lages, og retter feil testerne har funnet i sprint 1. Sånn fortsetter utviklerne og testerne sammen helt til de er ferdig med alle delleveransene av systemet og det kan tas i bruk. </a:t>
            </a:r>
          </a:p>
          <a:p>
            <a:pPr marL="0" indent="0">
              <a:buNone/>
            </a:pPr>
            <a:r>
              <a:rPr lang="nb-NO" sz="800" dirty="0"/>
              <a:t>I Applications, vår systemutviklingsavdeling benytter vi oss mye av smidig. </a:t>
            </a:r>
          </a:p>
          <a:p>
            <a:endParaRPr lang="en-US" dirty="0">
              <a:solidFill>
                <a:srgbClr val="FF0000"/>
              </a:solidFill>
            </a:endParaRPr>
          </a:p>
        </p:txBody>
      </p:sp>
      <p:sp>
        <p:nvSpPr>
          <p:cNvPr id="4" name="Plassholder for dato 3"/>
          <p:cNvSpPr>
            <a:spLocks noGrp="1"/>
          </p:cNvSpPr>
          <p:nvPr>
            <p:ph type="dt" idx="10"/>
          </p:nvPr>
        </p:nvSpPr>
        <p:spPr/>
        <p:txBody>
          <a:bodyPr/>
          <a:lstStyle/>
          <a:p>
            <a:fld id="{6C024879-E071-473F-8FA3-C65D264E277C}"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43</a:t>
            </a:fld>
            <a:endParaRPr lang="en-GB" sz="1100" dirty="0"/>
          </a:p>
        </p:txBody>
      </p:sp>
    </p:spTree>
    <p:extLst>
      <p:ext uri="{BB962C8B-B14F-4D97-AF65-F5344CB8AC3E}">
        <p14:creationId xmlns:p14="http://schemas.microsoft.com/office/powerpoint/2010/main" val="28754926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Tidlig test</a:t>
            </a:r>
          </a:p>
        </p:txBody>
      </p:sp>
      <p:sp>
        <p:nvSpPr>
          <p:cNvPr id="4" name="Date Placeholder 3"/>
          <p:cNvSpPr>
            <a:spLocks noGrp="1"/>
          </p:cNvSpPr>
          <p:nvPr>
            <p:ph type="dt" idx="10"/>
          </p:nvPr>
        </p:nvSpPr>
        <p:spPr/>
        <p:txBody>
          <a:bodyPr/>
          <a:lstStyle/>
          <a:p>
            <a:fld id="{DB119858-5584-4E0B-9743-8E7535CB7E69}"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45</a:t>
            </a:fld>
            <a:endParaRPr lang="en-GB" sz="1100" dirty="0"/>
          </a:p>
        </p:txBody>
      </p:sp>
    </p:spTree>
    <p:extLst>
      <p:ext uri="{BB962C8B-B14F-4D97-AF65-F5344CB8AC3E}">
        <p14:creationId xmlns:p14="http://schemas.microsoft.com/office/powerpoint/2010/main" val="8070338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Testpyramiden</a:t>
            </a:r>
          </a:p>
        </p:txBody>
      </p:sp>
      <p:sp>
        <p:nvSpPr>
          <p:cNvPr id="4" name="Date Placeholder 3"/>
          <p:cNvSpPr>
            <a:spLocks noGrp="1"/>
          </p:cNvSpPr>
          <p:nvPr>
            <p:ph type="dt" idx="10"/>
          </p:nvPr>
        </p:nvSpPr>
        <p:spPr/>
        <p:txBody>
          <a:bodyPr/>
          <a:lstStyle/>
          <a:p>
            <a:fld id="{BC15F4B4-92DB-4DDF-8035-6F1DB2EED392}"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46</a:t>
            </a:fld>
            <a:endParaRPr lang="en-GB" sz="1100" dirty="0"/>
          </a:p>
        </p:txBody>
      </p:sp>
    </p:spTree>
    <p:extLst>
      <p:ext uri="{BB962C8B-B14F-4D97-AF65-F5344CB8AC3E}">
        <p14:creationId xmlns:p14="http://schemas.microsoft.com/office/powerpoint/2010/main" val="1930924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Date Placeholder 3"/>
          <p:cNvSpPr>
            <a:spLocks noGrp="1"/>
          </p:cNvSpPr>
          <p:nvPr>
            <p:ph type="dt" idx="10"/>
          </p:nvPr>
        </p:nvSpPr>
        <p:spPr/>
        <p:txBody>
          <a:bodyPr/>
          <a:lstStyle/>
          <a:p>
            <a:fld id="{24B039F3-D680-43EF-8FBB-7ED417A62A4D}"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47</a:t>
            </a:fld>
            <a:endParaRPr lang="en-GB" sz="1100" dirty="0"/>
          </a:p>
        </p:txBody>
      </p:sp>
    </p:spTree>
    <p:extLst>
      <p:ext uri="{BB962C8B-B14F-4D97-AF65-F5344CB8AC3E}">
        <p14:creationId xmlns:p14="http://schemas.microsoft.com/office/powerpoint/2010/main" val="307179169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Snakke om forskjeller og likheter mellom</a:t>
            </a:r>
            <a:r>
              <a:rPr lang="nb-NO" baseline="0" dirty="0"/>
              <a:t> test i IM og </a:t>
            </a:r>
            <a:r>
              <a:rPr lang="nb-NO" baseline="0" dirty="0" err="1"/>
              <a:t>Apps</a:t>
            </a:r>
            <a:endParaRPr lang="nb-NO" baseline="0" dirty="0"/>
          </a:p>
          <a:p>
            <a:r>
              <a:rPr lang="nb-NO" baseline="0" dirty="0"/>
              <a:t>Nevne kort om prosjekter, kommer tilbake til det</a:t>
            </a:r>
          </a:p>
          <a:p>
            <a:endParaRPr lang="nb-NO" dirty="0"/>
          </a:p>
        </p:txBody>
      </p:sp>
      <p:sp>
        <p:nvSpPr>
          <p:cNvPr id="4" name="Date Placeholder 3"/>
          <p:cNvSpPr>
            <a:spLocks noGrp="1"/>
          </p:cNvSpPr>
          <p:nvPr>
            <p:ph type="dt" idx="10"/>
          </p:nvPr>
        </p:nvSpPr>
        <p:spPr/>
        <p:txBody>
          <a:bodyPr/>
          <a:lstStyle/>
          <a:p>
            <a:fld id="{770C8F9D-1493-4B2D-AD80-FA3963DF067D}"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a:t>
            </a:fld>
            <a:endParaRPr lang="en-GB" sz="1100" dirty="0"/>
          </a:p>
        </p:txBody>
      </p:sp>
    </p:spTree>
    <p:extLst>
      <p:ext uri="{BB962C8B-B14F-4D97-AF65-F5344CB8AC3E}">
        <p14:creationId xmlns:p14="http://schemas.microsoft.com/office/powerpoint/2010/main" val="6603304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dato 3"/>
          <p:cNvSpPr>
            <a:spLocks noGrp="1"/>
          </p:cNvSpPr>
          <p:nvPr>
            <p:ph type="dt" idx="10"/>
          </p:nvPr>
        </p:nvSpPr>
        <p:spPr/>
        <p:txBody>
          <a:bodyPr/>
          <a:lstStyle/>
          <a:p>
            <a:fld id="{D3786E33-9A67-4259-BE78-BB97B792FC3B}"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49</a:t>
            </a:fld>
            <a:endParaRPr lang="en-GB" sz="1100" dirty="0"/>
          </a:p>
        </p:txBody>
      </p:sp>
    </p:spTree>
    <p:extLst>
      <p:ext uri="{BB962C8B-B14F-4D97-AF65-F5344CB8AC3E}">
        <p14:creationId xmlns:p14="http://schemas.microsoft.com/office/powerpoint/2010/main" val="4030708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Forstå viktigheten av å rapportere gode </a:t>
            </a:r>
            <a:r>
              <a:rPr lang="nb-NO" dirty="0" err="1"/>
              <a:t>bugs</a:t>
            </a:r>
            <a:endParaRPr lang="nb-NO" dirty="0"/>
          </a:p>
          <a:p>
            <a:r>
              <a:rPr lang="nb-NO" dirty="0"/>
              <a:t>Si</a:t>
            </a:r>
            <a:r>
              <a:rPr lang="nb-NO" baseline="0" dirty="0"/>
              <a:t> noen ord om alvorlighetsgrad</a:t>
            </a:r>
            <a:r>
              <a:rPr lang="nb-NO" dirty="0"/>
              <a:t> </a:t>
            </a:r>
            <a:r>
              <a:rPr lang="nb-NO" baseline="0" dirty="0" err="1"/>
              <a:t>vs</a:t>
            </a:r>
            <a:r>
              <a:rPr lang="nb-NO" baseline="0" dirty="0"/>
              <a:t> konsekvens med tanke på prioritering.</a:t>
            </a:r>
            <a:endParaRPr lang="nb-NO" dirty="0">
              <a:cs typeface="Calibri"/>
            </a:endParaRPr>
          </a:p>
          <a:p>
            <a:pPr marL="271145" indent="-271145">
              <a:spcBef>
                <a:spcPts val="1800"/>
              </a:spcBef>
            </a:pPr>
            <a:r>
              <a:rPr lang="nb-NO" dirty="0"/>
              <a:t>Feil registreres som oftest i eget verktøy</a:t>
            </a:r>
            <a:endParaRPr lang="en-US" dirty="0"/>
          </a:p>
          <a:p>
            <a:pPr marL="271145" indent="-271145">
              <a:spcBef>
                <a:spcPts val="1800"/>
              </a:spcBef>
            </a:pPr>
            <a:endParaRPr lang="nb-NO" dirty="0"/>
          </a:p>
          <a:p>
            <a:pPr marL="271145" indent="-271145">
              <a:spcBef>
                <a:spcPts val="1800"/>
              </a:spcBef>
            </a:pPr>
            <a:r>
              <a:rPr lang="nb-NO" dirty="0"/>
              <a:t>Registrerte feil</a:t>
            </a:r>
            <a:endParaRPr lang="en-US" dirty="0"/>
          </a:p>
          <a:p>
            <a:pPr marL="715645" lvl="1" indent="-242570">
              <a:spcBef>
                <a:spcPts val="411"/>
              </a:spcBef>
            </a:pPr>
            <a:r>
              <a:rPr lang="nb-NO" dirty="0"/>
              <a:t>Vurderes</a:t>
            </a:r>
            <a:endParaRPr lang="en-US" dirty="0"/>
          </a:p>
          <a:p>
            <a:pPr marL="715645" lvl="1" indent="-242570">
              <a:spcBef>
                <a:spcPts val="411"/>
              </a:spcBef>
            </a:pPr>
            <a:r>
              <a:rPr lang="nb-NO" dirty="0"/>
              <a:t>Prioriteres</a:t>
            </a:r>
            <a:endParaRPr lang="en-US" dirty="0"/>
          </a:p>
          <a:p>
            <a:pPr marL="715645" lvl="1" indent="-242570">
              <a:spcBef>
                <a:spcPts val="411"/>
              </a:spcBef>
            </a:pPr>
            <a:r>
              <a:rPr lang="nb-NO" dirty="0"/>
              <a:t>Rettes</a:t>
            </a:r>
            <a:endParaRPr lang="en-US" dirty="0"/>
          </a:p>
          <a:p>
            <a:pPr marL="715645" lvl="1" indent="-242570">
              <a:spcBef>
                <a:spcPts val="411"/>
              </a:spcBef>
            </a:pPr>
            <a:r>
              <a:rPr lang="nb-NO" dirty="0"/>
              <a:t>Retestes</a:t>
            </a:r>
            <a:endParaRPr lang="nb-NO" dirty="0">
              <a:cs typeface="Calibri"/>
            </a:endParaRPr>
          </a:p>
        </p:txBody>
      </p:sp>
      <p:sp>
        <p:nvSpPr>
          <p:cNvPr id="4" name="Date Placeholder 3"/>
          <p:cNvSpPr>
            <a:spLocks noGrp="1"/>
          </p:cNvSpPr>
          <p:nvPr>
            <p:ph type="dt" idx="10"/>
          </p:nvPr>
        </p:nvSpPr>
        <p:spPr/>
        <p:txBody>
          <a:bodyPr/>
          <a:lstStyle/>
          <a:p>
            <a:fld id="{8BAFE34F-D7B8-46F5-B7F1-958B370FD6AB}"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51</a:t>
            </a:fld>
            <a:endParaRPr lang="en-GB" sz="1100" dirty="0"/>
          </a:p>
        </p:txBody>
      </p:sp>
    </p:spTree>
    <p:extLst>
      <p:ext uri="{BB962C8B-B14F-4D97-AF65-F5344CB8AC3E}">
        <p14:creationId xmlns:p14="http://schemas.microsoft.com/office/powerpoint/2010/main" val="81712916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PAUSE</a:t>
            </a:r>
          </a:p>
        </p:txBody>
      </p:sp>
      <p:sp>
        <p:nvSpPr>
          <p:cNvPr id="4" name="Date Placeholder 3"/>
          <p:cNvSpPr>
            <a:spLocks noGrp="1"/>
          </p:cNvSpPr>
          <p:nvPr>
            <p:ph type="dt" idx="10"/>
          </p:nvPr>
        </p:nvSpPr>
        <p:spPr/>
        <p:txBody>
          <a:bodyPr/>
          <a:lstStyle/>
          <a:p>
            <a:fld id="{983A8C5A-FD77-481B-91C8-B7597A1A634E}"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54</a:t>
            </a:fld>
            <a:endParaRPr lang="en-GB" sz="1100" dirty="0"/>
          </a:p>
        </p:txBody>
      </p:sp>
    </p:spTree>
    <p:extLst>
      <p:ext uri="{BB962C8B-B14F-4D97-AF65-F5344CB8AC3E}">
        <p14:creationId xmlns:p14="http://schemas.microsoft.com/office/powerpoint/2010/main" val="29682737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Forklare forskjellen på statisk og dynamisk</a:t>
            </a:r>
          </a:p>
        </p:txBody>
      </p:sp>
      <p:sp>
        <p:nvSpPr>
          <p:cNvPr id="4" name="Plassholder for dato 3"/>
          <p:cNvSpPr>
            <a:spLocks noGrp="1"/>
          </p:cNvSpPr>
          <p:nvPr>
            <p:ph type="dt" idx="10"/>
          </p:nvPr>
        </p:nvSpPr>
        <p:spPr/>
        <p:txBody>
          <a:bodyPr/>
          <a:lstStyle/>
          <a:p>
            <a:fld id="{3CCD2CAE-262F-43DA-954F-E98BC0B9D466}"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60</a:t>
            </a:fld>
            <a:endParaRPr lang="en-GB" sz="1100" dirty="0"/>
          </a:p>
        </p:txBody>
      </p:sp>
    </p:spTree>
    <p:extLst>
      <p:ext uri="{BB962C8B-B14F-4D97-AF65-F5344CB8AC3E}">
        <p14:creationId xmlns:p14="http://schemas.microsoft.com/office/powerpoint/2010/main" val="384773658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 </a:t>
            </a:r>
            <a:r>
              <a:rPr lang="nb-NO" dirty="0" err="1"/>
              <a:t>Informal</a:t>
            </a:r>
            <a:r>
              <a:rPr lang="nb-NO" dirty="0"/>
              <a:t>:</a:t>
            </a:r>
            <a:r>
              <a:rPr lang="nb-NO" baseline="0" dirty="0"/>
              <a:t> forfatter snakker med fagfolk og andre for å få innspill når han lager dokumentasjonen.</a:t>
            </a:r>
            <a:endParaRPr lang="nb-NO" dirty="0"/>
          </a:p>
          <a:p>
            <a:r>
              <a:rPr lang="nb-NO" dirty="0" err="1"/>
              <a:t>Walkthrough</a:t>
            </a:r>
            <a:r>
              <a:rPr lang="nb-NO" dirty="0"/>
              <a:t>:</a:t>
            </a:r>
            <a:r>
              <a:rPr lang="nb-NO" baseline="0" dirty="0"/>
              <a:t> </a:t>
            </a:r>
            <a:r>
              <a:rPr lang="nb-NO" baseline="0" dirty="0" err="1"/>
              <a:t>author</a:t>
            </a:r>
            <a:r>
              <a:rPr lang="nb-NO" baseline="0" dirty="0"/>
              <a:t>/eier av produktet/leverandøren går igjennom de dokumentene som beskriver systemet, forklarer til de som skal delta på en formell gjennomgang av krav og samler feedbacks. Her er ledere, fagfolk og tekniske ressurser til stedet. </a:t>
            </a:r>
          </a:p>
          <a:p>
            <a:r>
              <a:rPr lang="nb-NO" baseline="0" dirty="0"/>
              <a:t>Technical </a:t>
            </a:r>
            <a:r>
              <a:rPr lang="nb-NO" baseline="0" dirty="0" err="1"/>
              <a:t>review</a:t>
            </a:r>
            <a:r>
              <a:rPr lang="nb-NO" baseline="0" dirty="0"/>
              <a:t>: arkitekter, designere, tekniske fagfolk, utviklere, rapporterer avvik, her er det ingen ledere til stedet. Kan variere hvor formelle de er. </a:t>
            </a:r>
          </a:p>
          <a:p>
            <a:r>
              <a:rPr lang="nb-NO" baseline="0" dirty="0" err="1"/>
              <a:t>Inspection</a:t>
            </a:r>
            <a:r>
              <a:rPr lang="nb-NO" baseline="0" dirty="0"/>
              <a:t>: Grundig gjennomgang av alle kravdokumenter, ledes av en «moderator, forbedringer av dokumentene, melding av observasjoner. </a:t>
            </a:r>
          </a:p>
          <a:p>
            <a:r>
              <a:rPr lang="nb-NO" dirty="0"/>
              <a:t>Tips til eksamen: pugg de forskjellige rollene innenfor de forskjellige «</a:t>
            </a:r>
            <a:r>
              <a:rPr lang="nb-NO" dirty="0" err="1"/>
              <a:t>reviewene</a:t>
            </a:r>
            <a:r>
              <a:rPr lang="nb-NO" dirty="0"/>
              <a:t>»</a:t>
            </a:r>
          </a:p>
        </p:txBody>
      </p:sp>
      <p:sp>
        <p:nvSpPr>
          <p:cNvPr id="4" name="Date Placeholder 3"/>
          <p:cNvSpPr>
            <a:spLocks noGrp="1"/>
          </p:cNvSpPr>
          <p:nvPr>
            <p:ph type="dt" idx="10"/>
          </p:nvPr>
        </p:nvSpPr>
        <p:spPr/>
        <p:txBody>
          <a:bodyPr/>
          <a:lstStyle/>
          <a:p>
            <a:fld id="{18AFA9FF-E567-40A9-92BD-EB64DC9989CE}"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61</a:t>
            </a:fld>
            <a:endParaRPr lang="en-GB" sz="1100" dirty="0"/>
          </a:p>
        </p:txBody>
      </p:sp>
    </p:spTree>
    <p:extLst>
      <p:ext uri="{BB962C8B-B14F-4D97-AF65-F5344CB8AC3E}">
        <p14:creationId xmlns:p14="http://schemas.microsoft.com/office/powerpoint/2010/main" val="426312626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endParaRPr lang="nb-NO" dirty="0"/>
          </a:p>
        </p:txBody>
      </p:sp>
      <p:sp>
        <p:nvSpPr>
          <p:cNvPr id="4" name="Plassholder for dato 3"/>
          <p:cNvSpPr>
            <a:spLocks noGrp="1"/>
          </p:cNvSpPr>
          <p:nvPr>
            <p:ph type="dt" idx="10"/>
          </p:nvPr>
        </p:nvSpPr>
        <p:spPr/>
        <p:txBody>
          <a:bodyPr/>
          <a:lstStyle/>
          <a:p>
            <a:fld id="{D780B1B0-2CE1-478D-ADC4-788476E0839E}"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63</a:t>
            </a:fld>
            <a:endParaRPr lang="en-GB" sz="1100" dirty="0"/>
          </a:p>
        </p:txBody>
      </p:sp>
    </p:spTree>
    <p:extLst>
      <p:ext uri="{BB962C8B-B14F-4D97-AF65-F5344CB8AC3E}">
        <p14:creationId xmlns:p14="http://schemas.microsoft.com/office/powerpoint/2010/main" val="28393476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Tenk matriser, da blir det enklere å </a:t>
            </a:r>
            <a:r>
              <a:rPr lang="nb-NO" dirty="0" err="1"/>
              <a:t>realtere</a:t>
            </a:r>
            <a:r>
              <a:rPr lang="nb-NO" dirty="0"/>
              <a:t> til beslutningstabeller.</a:t>
            </a:r>
          </a:p>
        </p:txBody>
      </p:sp>
      <p:sp>
        <p:nvSpPr>
          <p:cNvPr id="4" name="Plassholder for dato 3"/>
          <p:cNvSpPr>
            <a:spLocks noGrp="1"/>
          </p:cNvSpPr>
          <p:nvPr>
            <p:ph type="dt" idx="10"/>
          </p:nvPr>
        </p:nvSpPr>
        <p:spPr/>
        <p:txBody>
          <a:bodyPr/>
          <a:lstStyle/>
          <a:p>
            <a:fld id="{EB544041-05E4-4F5B-84BE-580A636E77E7}"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79</a:t>
            </a:fld>
            <a:endParaRPr lang="en-GB" sz="1100" dirty="0"/>
          </a:p>
        </p:txBody>
      </p:sp>
    </p:spTree>
    <p:extLst>
      <p:ext uri="{BB962C8B-B14F-4D97-AF65-F5344CB8AC3E}">
        <p14:creationId xmlns:p14="http://schemas.microsoft.com/office/powerpoint/2010/main" val="369042638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Spørsmål: Hvor mange statement og hvor mange </a:t>
            </a:r>
            <a:r>
              <a:rPr lang="nb-NO" dirty="0" err="1"/>
              <a:t>branch</a:t>
            </a:r>
            <a:r>
              <a:rPr lang="nb-NO" dirty="0"/>
              <a:t> </a:t>
            </a:r>
            <a:r>
              <a:rPr lang="nb-NO" dirty="0" err="1"/>
              <a:t>coverage</a:t>
            </a:r>
            <a:r>
              <a:rPr lang="nb-NO" baseline="0" dirty="0"/>
              <a:t> får du? </a:t>
            </a:r>
          </a:p>
          <a:p>
            <a:r>
              <a:rPr lang="nb-NO" baseline="0" dirty="0"/>
              <a:t>Svar: 2 statement og 3 </a:t>
            </a:r>
            <a:r>
              <a:rPr lang="nb-NO" baseline="0" dirty="0" err="1"/>
              <a:t>branch</a:t>
            </a:r>
            <a:r>
              <a:rPr lang="nb-NO" baseline="0" dirty="0"/>
              <a:t>. Vei </a:t>
            </a:r>
            <a:r>
              <a:rPr lang="nb-NO" baseline="0" dirty="0" err="1"/>
              <a:t>nr</a:t>
            </a:r>
            <a:r>
              <a:rPr lang="nb-NO" baseline="0" dirty="0"/>
              <a:t> 9 er en felle, det er en loop, derfor er det ikke 4 </a:t>
            </a:r>
            <a:r>
              <a:rPr lang="nb-NO" baseline="0" dirty="0" err="1"/>
              <a:t>branch</a:t>
            </a:r>
            <a:r>
              <a:rPr lang="nb-NO" baseline="0" dirty="0"/>
              <a:t>.</a:t>
            </a:r>
            <a:endParaRPr lang="nb-NO" dirty="0"/>
          </a:p>
        </p:txBody>
      </p:sp>
      <p:sp>
        <p:nvSpPr>
          <p:cNvPr id="4" name="Plassholder for dato 3"/>
          <p:cNvSpPr>
            <a:spLocks noGrp="1"/>
          </p:cNvSpPr>
          <p:nvPr>
            <p:ph type="dt" idx="10"/>
          </p:nvPr>
        </p:nvSpPr>
        <p:spPr/>
        <p:txBody>
          <a:bodyPr/>
          <a:lstStyle/>
          <a:p>
            <a:fld id="{159C3690-432C-474A-94C2-1F1E694946E6}"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80</a:t>
            </a:fld>
            <a:endParaRPr lang="en-GB" sz="1100" dirty="0"/>
          </a:p>
        </p:txBody>
      </p:sp>
    </p:spTree>
    <p:extLst>
      <p:ext uri="{BB962C8B-B14F-4D97-AF65-F5344CB8AC3E}">
        <p14:creationId xmlns:p14="http://schemas.microsoft.com/office/powerpoint/2010/main" val="8054465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err="1"/>
              <a:t>Nr</a:t>
            </a:r>
            <a:r>
              <a:rPr lang="nb-NO" baseline="0" dirty="0"/>
              <a:t> 1 har 1 statement </a:t>
            </a:r>
            <a:r>
              <a:rPr lang="nb-NO" baseline="0" dirty="0" err="1"/>
              <a:t>coverage</a:t>
            </a:r>
            <a:r>
              <a:rPr lang="nb-NO" baseline="0" dirty="0"/>
              <a:t> og 2 </a:t>
            </a:r>
            <a:r>
              <a:rPr lang="nb-NO" baseline="0" dirty="0" err="1"/>
              <a:t>branch</a:t>
            </a:r>
            <a:r>
              <a:rPr lang="nb-NO" baseline="0" dirty="0"/>
              <a:t> </a:t>
            </a:r>
            <a:r>
              <a:rPr lang="nb-NO" baseline="0" dirty="0" err="1"/>
              <a:t>coverage</a:t>
            </a:r>
            <a:endParaRPr lang="nb-NO" baseline="0" dirty="0"/>
          </a:p>
          <a:p>
            <a:r>
              <a:rPr lang="nb-NO" baseline="0" dirty="0" err="1"/>
              <a:t>Nr</a:t>
            </a:r>
            <a:r>
              <a:rPr lang="nb-NO" baseline="0" dirty="0"/>
              <a:t> 2 har 2 statement </a:t>
            </a:r>
            <a:r>
              <a:rPr lang="nb-NO" baseline="0" dirty="0" err="1"/>
              <a:t>coverage</a:t>
            </a:r>
            <a:r>
              <a:rPr lang="nb-NO" baseline="0" dirty="0"/>
              <a:t> og 2 </a:t>
            </a:r>
            <a:r>
              <a:rPr lang="nb-NO" baseline="0" dirty="0" err="1"/>
              <a:t>branch</a:t>
            </a:r>
            <a:r>
              <a:rPr lang="nb-NO" baseline="0" dirty="0"/>
              <a:t> </a:t>
            </a:r>
            <a:r>
              <a:rPr lang="nb-NO" baseline="0" dirty="0" err="1"/>
              <a:t>coverage</a:t>
            </a:r>
            <a:endParaRPr lang="nb-NO" dirty="0"/>
          </a:p>
        </p:txBody>
      </p:sp>
      <p:sp>
        <p:nvSpPr>
          <p:cNvPr id="4" name="Plassholder for dato 3"/>
          <p:cNvSpPr>
            <a:spLocks noGrp="1"/>
          </p:cNvSpPr>
          <p:nvPr>
            <p:ph type="dt" idx="10"/>
          </p:nvPr>
        </p:nvSpPr>
        <p:spPr/>
        <p:txBody>
          <a:bodyPr/>
          <a:lstStyle/>
          <a:p>
            <a:fld id="{DA318425-01EF-49D9-B4D3-69B18521C71D}"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81</a:t>
            </a:fld>
            <a:endParaRPr lang="en-GB" sz="1100" dirty="0"/>
          </a:p>
        </p:txBody>
      </p:sp>
    </p:spTree>
    <p:extLst>
      <p:ext uri="{BB962C8B-B14F-4D97-AF65-F5344CB8AC3E}">
        <p14:creationId xmlns:p14="http://schemas.microsoft.com/office/powerpoint/2010/main" val="14414826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lysbilde 1"/>
          <p:cNvSpPr>
            <a:spLocks noGrp="1" noRot="1" noChangeAspect="1"/>
          </p:cNvSpPr>
          <p:nvPr>
            <p:ph type="sldImg"/>
          </p:nvPr>
        </p:nvSpPr>
        <p:spPr/>
      </p:sp>
      <p:sp>
        <p:nvSpPr>
          <p:cNvPr id="3" name="Plassholder for notater 2"/>
          <p:cNvSpPr>
            <a:spLocks noGrp="1"/>
          </p:cNvSpPr>
          <p:nvPr>
            <p:ph type="body" idx="1"/>
          </p:nvPr>
        </p:nvSpPr>
        <p:spPr/>
        <p:txBody>
          <a:bodyPr/>
          <a:lstStyle/>
          <a:p>
            <a:r>
              <a:rPr lang="nb-NO" dirty="0"/>
              <a:t>Erfaringsbaserte testteknikker er en paraply og under der</a:t>
            </a:r>
            <a:r>
              <a:rPr lang="nb-NO" baseline="0" dirty="0"/>
              <a:t> igjen er det 2 testteknikker, </a:t>
            </a:r>
            <a:r>
              <a:rPr lang="nb-NO" baseline="0" dirty="0" err="1"/>
              <a:t>error</a:t>
            </a:r>
            <a:r>
              <a:rPr lang="nb-NO" baseline="0" dirty="0"/>
              <a:t> </a:t>
            </a:r>
            <a:r>
              <a:rPr lang="nb-NO" baseline="0" dirty="0" err="1"/>
              <a:t>guessing</a:t>
            </a:r>
            <a:r>
              <a:rPr lang="nb-NO" baseline="0" dirty="0"/>
              <a:t> og </a:t>
            </a:r>
            <a:r>
              <a:rPr lang="nb-NO" baseline="0" dirty="0" err="1"/>
              <a:t>exploratory</a:t>
            </a:r>
            <a:r>
              <a:rPr lang="nb-NO" baseline="0" dirty="0"/>
              <a:t> testing. Mange tror at erfarings basert testing (</a:t>
            </a:r>
            <a:r>
              <a:rPr lang="nb-NO" baseline="0" dirty="0" err="1"/>
              <a:t>experiance</a:t>
            </a:r>
            <a:r>
              <a:rPr lang="nb-NO" baseline="0" dirty="0"/>
              <a:t> </a:t>
            </a:r>
            <a:r>
              <a:rPr lang="nb-NO" baseline="0" dirty="0" err="1"/>
              <a:t>based</a:t>
            </a:r>
            <a:r>
              <a:rPr lang="nb-NO" baseline="0" dirty="0"/>
              <a:t> testing) er en egen testteknikk men det er det ikke, pass på der. </a:t>
            </a:r>
            <a:endParaRPr lang="nb-NO" dirty="0"/>
          </a:p>
        </p:txBody>
      </p:sp>
      <p:sp>
        <p:nvSpPr>
          <p:cNvPr id="4" name="Plassholder for dato 3"/>
          <p:cNvSpPr>
            <a:spLocks noGrp="1"/>
          </p:cNvSpPr>
          <p:nvPr>
            <p:ph type="dt" idx="10"/>
          </p:nvPr>
        </p:nvSpPr>
        <p:spPr/>
        <p:txBody>
          <a:bodyPr/>
          <a:lstStyle/>
          <a:p>
            <a:fld id="{513C3173-0B61-4E03-9AE0-F52F41DE576F}" type="datetime1">
              <a:rPr lang="fr-FR" smtClean="0"/>
              <a:t>05/09/2018</a:t>
            </a:fld>
            <a:endParaRPr lang="fr-FR"/>
          </a:p>
        </p:txBody>
      </p:sp>
      <p:sp>
        <p:nvSpPr>
          <p:cNvPr id="5" name="Plassholder for bunntekst 4"/>
          <p:cNvSpPr>
            <a:spLocks noGrp="1"/>
          </p:cNvSpPr>
          <p:nvPr>
            <p:ph type="ftr" sz="quarter" idx="11"/>
          </p:nvPr>
        </p:nvSpPr>
        <p:spPr/>
        <p:txBody>
          <a:bodyPr/>
          <a:lstStyle/>
          <a:p>
            <a:r>
              <a:rPr lang="fr-FR"/>
              <a:t>Title presentation</a:t>
            </a:r>
            <a:endParaRPr lang="fr-FR" dirty="0"/>
          </a:p>
        </p:txBody>
      </p:sp>
      <p:sp>
        <p:nvSpPr>
          <p:cNvPr id="6" name="Plassholder for lysbildenummer 5"/>
          <p:cNvSpPr>
            <a:spLocks noGrp="1"/>
          </p:cNvSpPr>
          <p:nvPr>
            <p:ph type="sldNum" sz="quarter" idx="12"/>
          </p:nvPr>
        </p:nvSpPr>
        <p:spPr/>
        <p:txBody>
          <a:bodyPr/>
          <a:lstStyle/>
          <a:p>
            <a:fld id="{305287CA-3E72-4A91-B59B-B69F40801570}" type="slidenum">
              <a:rPr lang="en-GB" sz="1100" smtClean="0"/>
              <a:pPr/>
              <a:t>83</a:t>
            </a:fld>
            <a:endParaRPr lang="en-GB" sz="1100" dirty="0"/>
          </a:p>
        </p:txBody>
      </p:sp>
    </p:spTree>
    <p:extLst>
      <p:ext uri="{BB962C8B-B14F-4D97-AF65-F5344CB8AC3E}">
        <p14:creationId xmlns:p14="http://schemas.microsoft.com/office/powerpoint/2010/main" val="2322125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nb-NO" dirty="0"/>
          </a:p>
        </p:txBody>
      </p:sp>
      <p:sp>
        <p:nvSpPr>
          <p:cNvPr id="4" name="Date Placeholder 3"/>
          <p:cNvSpPr>
            <a:spLocks noGrp="1"/>
          </p:cNvSpPr>
          <p:nvPr>
            <p:ph type="dt" idx="10"/>
          </p:nvPr>
        </p:nvSpPr>
        <p:spPr/>
        <p:txBody>
          <a:bodyPr/>
          <a:lstStyle/>
          <a:p>
            <a:fld id="{7BF79749-A9C8-43D7-A74F-8DB966BB64D2}"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7</a:t>
            </a:fld>
            <a:endParaRPr lang="en-GB" sz="1100" dirty="0"/>
          </a:p>
        </p:txBody>
      </p:sp>
    </p:spTree>
    <p:extLst>
      <p:ext uri="{BB962C8B-B14F-4D97-AF65-F5344CB8AC3E}">
        <p14:creationId xmlns:p14="http://schemas.microsoft.com/office/powerpoint/2010/main" val="286367701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Hvilken av disse løsningene </a:t>
            </a:r>
          </a:p>
        </p:txBody>
      </p:sp>
      <p:sp>
        <p:nvSpPr>
          <p:cNvPr id="4" name="Date Placeholder 3"/>
          <p:cNvSpPr>
            <a:spLocks noGrp="1"/>
          </p:cNvSpPr>
          <p:nvPr>
            <p:ph type="dt" idx="10"/>
          </p:nvPr>
        </p:nvSpPr>
        <p:spPr/>
        <p:txBody>
          <a:bodyPr/>
          <a:lstStyle/>
          <a:p>
            <a:fld id="{DC2DA6D2-5305-486C-95D3-68449F7BACF0}"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93</a:t>
            </a:fld>
            <a:endParaRPr lang="en-GB" sz="1100" dirty="0"/>
          </a:p>
        </p:txBody>
      </p:sp>
    </p:spTree>
    <p:extLst>
      <p:ext uri="{BB962C8B-B14F-4D97-AF65-F5344CB8AC3E}">
        <p14:creationId xmlns:p14="http://schemas.microsoft.com/office/powerpoint/2010/main" val="336757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baseline="0" dirty="0"/>
              <a:t>Tenk når du er i </a:t>
            </a:r>
          </a:p>
          <a:p>
            <a:pPr lvl="1"/>
            <a:r>
              <a:rPr lang="nb-NO" baseline="0" dirty="0"/>
              <a:t>Frukt og grønt avdelingen </a:t>
            </a:r>
          </a:p>
          <a:p>
            <a:pPr lvl="1"/>
            <a:r>
              <a:rPr lang="nb-NO" baseline="0" dirty="0"/>
              <a:t>Prøvekjører en bil</a:t>
            </a:r>
          </a:p>
          <a:p>
            <a:pPr lvl="1"/>
            <a:r>
              <a:rPr lang="nb-NO" baseline="0" dirty="0"/>
              <a:t>Befinner deg på en date</a:t>
            </a:r>
          </a:p>
          <a:p>
            <a:pPr lvl="1"/>
            <a:r>
              <a:rPr lang="nb-NO" baseline="0" dirty="0"/>
              <a:t>Er på visning</a:t>
            </a:r>
          </a:p>
          <a:p>
            <a:pPr lvl="1"/>
            <a:endParaRPr lang="nb-NO" baseline="0" dirty="0"/>
          </a:p>
          <a:p>
            <a:pPr marL="96837" lvl="1" indent="0">
              <a:buNone/>
            </a:pPr>
            <a:r>
              <a:rPr lang="nb-NO" baseline="0" dirty="0"/>
              <a:t>Alle er situasjoner hvor en gjør valg basert på ønsker, behov og preferanser. </a:t>
            </a:r>
          </a:p>
          <a:p>
            <a:pPr marL="96837" lvl="1" indent="0">
              <a:buNone/>
            </a:pPr>
            <a:r>
              <a:rPr lang="nb-NO" baseline="0" dirty="0"/>
              <a:t>Noen av disse er kanskje absolutte, andre er en villig til å fire på.</a:t>
            </a:r>
          </a:p>
          <a:p>
            <a:pPr marL="96837" lvl="1" indent="0">
              <a:buNone/>
            </a:pPr>
            <a:endParaRPr lang="nb-NO" baseline="0" dirty="0"/>
          </a:p>
          <a:p>
            <a:pPr marL="96837" lvl="1" indent="0">
              <a:buNone/>
            </a:pPr>
            <a:r>
              <a:rPr lang="nb-NO" baseline="0" dirty="0"/>
              <a:t>I alle situasjonen ser man på mer eller mindre ferdige produkter. Man kan så klar endre på </a:t>
            </a:r>
            <a:r>
              <a:rPr lang="nb-NO" baseline="0" dirty="0" err="1"/>
              <a:t>utstyrpakken</a:t>
            </a:r>
            <a:r>
              <a:rPr lang="nb-NO" baseline="0" dirty="0"/>
              <a:t> på bilen, forsøke å forme en partner eller pusse opp en leilighet, men fundamentet er rimelig satt. </a:t>
            </a:r>
          </a:p>
          <a:p>
            <a:pPr marL="177800" lvl="1" indent="-80963">
              <a:buFontTx/>
              <a:buChar char="-"/>
            </a:pPr>
            <a:r>
              <a:rPr lang="nb-NO" baseline="0" dirty="0"/>
              <a:t>Magefølelse er det ultimate sikkerhetsnett</a:t>
            </a:r>
          </a:p>
          <a:p>
            <a:pPr marL="177800" lvl="1" indent="-80963">
              <a:buFontTx/>
              <a:buChar char="-"/>
            </a:pPr>
            <a:r>
              <a:rPr lang="nb-NO" baseline="0" dirty="0"/>
              <a:t>Tenk deg at man er flere i disse situasjonene (forhåpentligvis er man allerede to på date) Flere ønsker, behov som skal tas hensyn til (la oss kalle disse Krav)</a:t>
            </a:r>
          </a:p>
          <a:p>
            <a:pPr marL="96837" lvl="1" indent="0">
              <a:buFontTx/>
              <a:buNone/>
            </a:pPr>
            <a:endParaRPr lang="nb-NO" baseline="0" dirty="0"/>
          </a:p>
          <a:p>
            <a:pPr marL="96837" marR="0" lvl="1" indent="0" algn="l" defTabSz="626913" rtl="0" eaLnBrk="1" fontAlgn="auto" latinLnBrk="0" hangingPunct="1">
              <a:lnSpc>
                <a:spcPct val="100000"/>
              </a:lnSpc>
              <a:spcBef>
                <a:spcPts val="0"/>
              </a:spcBef>
              <a:spcAft>
                <a:spcPts val="0"/>
              </a:spcAft>
              <a:buClrTx/>
              <a:buSzTx/>
              <a:buFontTx/>
              <a:buNone/>
              <a:tabLst/>
              <a:defRPr/>
            </a:pPr>
            <a:r>
              <a:rPr lang="sv-SE" baseline="0" dirty="0"/>
              <a:t>- Det som blir </a:t>
            </a:r>
            <a:r>
              <a:rPr lang="sv-SE" baseline="0" dirty="0" err="1"/>
              <a:t>ekstra</a:t>
            </a:r>
            <a:r>
              <a:rPr lang="sv-SE" baseline="0" dirty="0"/>
              <a:t> </a:t>
            </a:r>
            <a:r>
              <a:rPr lang="sv-SE" baseline="0" dirty="0" err="1"/>
              <a:t>interessant</a:t>
            </a:r>
            <a:r>
              <a:rPr lang="sv-SE" baseline="0" dirty="0"/>
              <a:t> er når vi har </a:t>
            </a:r>
            <a:r>
              <a:rPr lang="sv-SE" baseline="0" dirty="0" err="1"/>
              <a:t>udefinerte</a:t>
            </a:r>
            <a:r>
              <a:rPr lang="sv-SE" baseline="0" dirty="0"/>
              <a:t> eller </a:t>
            </a:r>
            <a:r>
              <a:rPr lang="sv-SE" baseline="0" dirty="0" err="1"/>
              <a:t>utydlige</a:t>
            </a:r>
            <a:r>
              <a:rPr lang="sv-SE" baseline="0" dirty="0"/>
              <a:t> krav </a:t>
            </a:r>
            <a:r>
              <a:rPr lang="sv-SE" baseline="0" dirty="0" err="1"/>
              <a:t>og</a:t>
            </a:r>
            <a:r>
              <a:rPr lang="sv-SE" baseline="0" dirty="0"/>
              <a:t> </a:t>
            </a:r>
            <a:r>
              <a:rPr lang="sv-SE" baseline="0" dirty="0" err="1"/>
              <a:t>underveis</a:t>
            </a:r>
            <a:r>
              <a:rPr lang="sv-SE" baseline="0" dirty="0"/>
              <a:t> i </a:t>
            </a:r>
            <a:r>
              <a:rPr lang="sv-SE" baseline="0" dirty="0" err="1"/>
              <a:t>prosessen</a:t>
            </a:r>
            <a:r>
              <a:rPr lang="sv-SE" baseline="0" dirty="0"/>
              <a:t> f</a:t>
            </a:r>
            <a:r>
              <a:rPr lang="nb-NO" baseline="0" dirty="0" err="1"/>
              <a:t>øler</a:t>
            </a:r>
            <a:r>
              <a:rPr lang="nb-NO" baseline="0" dirty="0"/>
              <a:t> oss frem til hva vi </a:t>
            </a:r>
            <a:r>
              <a:rPr lang="nb-NO" baseline="0" dirty="0" err="1"/>
              <a:t>faktiskt</a:t>
            </a:r>
            <a:r>
              <a:rPr lang="nb-NO" baseline="0" dirty="0"/>
              <a:t> har for behov og muligheter. (Gi </a:t>
            </a:r>
            <a:r>
              <a:rPr lang="nb-NO" baseline="0" dirty="0" err="1"/>
              <a:t>exempel</a:t>
            </a:r>
            <a:r>
              <a:rPr lang="nb-NO" baseline="0" dirty="0"/>
              <a:t> på en prosess for leilighetskjøp for Sofie/Andreas.</a:t>
            </a:r>
          </a:p>
        </p:txBody>
      </p:sp>
      <p:sp>
        <p:nvSpPr>
          <p:cNvPr id="4" name="Date Placeholder 3"/>
          <p:cNvSpPr>
            <a:spLocks noGrp="1"/>
          </p:cNvSpPr>
          <p:nvPr>
            <p:ph type="dt" idx="10"/>
          </p:nvPr>
        </p:nvSpPr>
        <p:spPr/>
        <p:txBody>
          <a:bodyPr/>
          <a:lstStyle/>
          <a:p>
            <a:fld id="{7E605E7E-CC4E-4583-85D6-214881D57B08}"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8</a:t>
            </a:fld>
            <a:endParaRPr lang="en-GB" sz="1100" dirty="0"/>
          </a:p>
        </p:txBody>
      </p:sp>
    </p:spTree>
    <p:extLst>
      <p:ext uri="{BB962C8B-B14F-4D97-AF65-F5344CB8AC3E}">
        <p14:creationId xmlns:p14="http://schemas.microsoft.com/office/powerpoint/2010/main" val="20624312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dirty="0" err="1"/>
              <a:t>Hva</a:t>
            </a:r>
            <a:r>
              <a:rPr lang="sv-SE" dirty="0"/>
              <a:t> blev </a:t>
            </a:r>
            <a:r>
              <a:rPr lang="sv-SE" dirty="0" err="1"/>
              <a:t>missfortsått</a:t>
            </a:r>
            <a:r>
              <a:rPr lang="sv-SE" baseline="0" dirty="0"/>
              <a:t> </a:t>
            </a:r>
            <a:r>
              <a:rPr lang="sv-SE" baseline="0" dirty="0" err="1"/>
              <a:t>her</a:t>
            </a:r>
            <a:r>
              <a:rPr lang="sv-SE" baseline="0" dirty="0"/>
              <a:t>? </a:t>
            </a:r>
          </a:p>
          <a:p>
            <a:r>
              <a:rPr lang="sv-SE" baseline="0" dirty="0" err="1"/>
              <a:t>Hva</a:t>
            </a:r>
            <a:r>
              <a:rPr lang="sv-SE" baseline="0" dirty="0"/>
              <a:t> hade man </a:t>
            </a:r>
            <a:r>
              <a:rPr lang="sv-SE" baseline="0" dirty="0" err="1"/>
              <a:t>kunnet</a:t>
            </a:r>
            <a:r>
              <a:rPr lang="sv-SE" baseline="0" dirty="0"/>
              <a:t> gjort for å </a:t>
            </a:r>
            <a:r>
              <a:rPr lang="sv-SE" baseline="0" dirty="0" err="1"/>
              <a:t>unngå</a:t>
            </a:r>
            <a:r>
              <a:rPr lang="sv-SE" baseline="0" dirty="0"/>
              <a:t> denne </a:t>
            </a:r>
            <a:r>
              <a:rPr lang="sv-SE" baseline="0" dirty="0" err="1"/>
              <a:t>feilen</a:t>
            </a:r>
            <a:r>
              <a:rPr lang="sv-SE" baseline="0" dirty="0"/>
              <a:t>?</a:t>
            </a:r>
          </a:p>
          <a:p>
            <a:endParaRPr lang="sv-SE" baseline="0" dirty="0"/>
          </a:p>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sv-SE" baseline="0" dirty="0"/>
              <a:t>Viktig med </a:t>
            </a:r>
            <a:r>
              <a:rPr lang="sv-SE" baseline="0" dirty="0" err="1"/>
              <a:t>definisjoner</a:t>
            </a:r>
            <a:r>
              <a:rPr lang="sv-SE" baseline="0" dirty="0"/>
              <a:t> </a:t>
            </a:r>
            <a:r>
              <a:rPr lang="sv-SE" baseline="0" dirty="0" err="1"/>
              <a:t>og</a:t>
            </a:r>
            <a:r>
              <a:rPr lang="sv-SE" baseline="0" dirty="0"/>
              <a:t> </a:t>
            </a:r>
            <a:r>
              <a:rPr lang="sv-SE" baseline="0" dirty="0" err="1"/>
              <a:t>begreper</a:t>
            </a:r>
            <a:r>
              <a:rPr lang="sv-SE" baseline="0" dirty="0"/>
              <a:t> som </a:t>
            </a:r>
            <a:r>
              <a:rPr lang="sv-SE" baseline="0" dirty="0" err="1"/>
              <a:t>alle</a:t>
            </a:r>
            <a:r>
              <a:rPr lang="sv-SE" baseline="0" dirty="0"/>
              <a:t> parter er enige om.</a:t>
            </a:r>
          </a:p>
        </p:txBody>
      </p:sp>
      <p:sp>
        <p:nvSpPr>
          <p:cNvPr id="4" name="Date Placeholder 3"/>
          <p:cNvSpPr>
            <a:spLocks noGrp="1"/>
          </p:cNvSpPr>
          <p:nvPr>
            <p:ph type="dt" idx="10"/>
          </p:nvPr>
        </p:nvSpPr>
        <p:spPr/>
        <p:txBody>
          <a:bodyPr/>
          <a:lstStyle/>
          <a:p>
            <a:fld id="{1D87FF50-FC8C-4DD5-A161-669BAB03E69D}"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11</a:t>
            </a:fld>
            <a:endParaRPr lang="en-GB" sz="1100" dirty="0"/>
          </a:p>
        </p:txBody>
      </p:sp>
    </p:spTree>
    <p:extLst>
      <p:ext uri="{BB962C8B-B14F-4D97-AF65-F5344CB8AC3E}">
        <p14:creationId xmlns:p14="http://schemas.microsoft.com/office/powerpoint/2010/main" val="28361638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sv-SE" sz="800" b="0" i="0" kern="1200" dirty="0">
                <a:solidFill>
                  <a:schemeClr val="tx1"/>
                </a:solidFill>
                <a:effectLst/>
                <a:latin typeface="+mn-lt"/>
                <a:ea typeface="+mn-ea"/>
                <a:cs typeface="+mn-cs"/>
              </a:rPr>
              <a:t>Sofia</a:t>
            </a:r>
          </a:p>
          <a:p>
            <a:endParaRPr lang="sv-SE" sz="800" b="0" i="0" kern="1200" dirty="0">
              <a:solidFill>
                <a:schemeClr val="tx1"/>
              </a:solidFill>
              <a:effectLst/>
              <a:latin typeface="+mn-lt"/>
              <a:ea typeface="+mn-ea"/>
              <a:cs typeface="+mn-cs"/>
            </a:endParaRPr>
          </a:p>
          <a:p>
            <a:r>
              <a:rPr lang="sv-SE" sz="800" b="0" i="0" kern="1200" dirty="0">
                <a:solidFill>
                  <a:schemeClr val="tx1"/>
                </a:solidFill>
                <a:effectLst/>
                <a:latin typeface="+mn-lt"/>
                <a:ea typeface="+mn-ea"/>
                <a:cs typeface="+mn-cs"/>
              </a:rPr>
              <a:t>Det traditionella tillvägagångssättet för att extrahera krav är att genom intervjuer och workshops fråga användarna, vända och vrida på svaren, omvandla informationen till det kravformat man tillämpar, låta användarna granska kraven, ändra utefter användarnas synpunkter, frysa kraven och sen lämna över dem till designers, programmerare och testare. Genom att göra det här steget noggrant (och därmed långdraget) tror man sig vara försäkrad om att man har hittat de korrekta kraven. </a:t>
            </a:r>
          </a:p>
          <a:p>
            <a:r>
              <a:rPr lang="sv-SE" sz="800" b="0" i="0" kern="1200" dirty="0">
                <a:solidFill>
                  <a:schemeClr val="tx1"/>
                </a:solidFill>
                <a:effectLst/>
                <a:latin typeface="+mn-lt"/>
                <a:ea typeface="+mn-ea"/>
                <a:cs typeface="+mn-cs"/>
              </a:rPr>
              <a:t>Det är då problemen börjar hopa sig. När designers och programmerare börjar omvandla krav till faktisk exekverande programkod och när testare börjar formulera faktiska testfall så dyker frågor upp. Frågor som kravanalytikern inte tänkt på.</a:t>
            </a:r>
          </a:p>
          <a:p>
            <a:r>
              <a:rPr lang="sv-SE" sz="800" b="0" i="0" kern="1200" dirty="0">
                <a:solidFill>
                  <a:schemeClr val="tx1"/>
                </a:solidFill>
                <a:effectLst/>
                <a:latin typeface="+mn-lt"/>
                <a:ea typeface="+mn-ea"/>
                <a:cs typeface="+mn-cs"/>
              </a:rPr>
              <a:t>Ett mycket bättre och långt effektivare sätt att arbeta med krav och test är att låta dem smälta samman.</a:t>
            </a:r>
          </a:p>
          <a:p>
            <a:r>
              <a:rPr lang="sv-SE" sz="800" b="0" i="0" kern="1200" dirty="0">
                <a:solidFill>
                  <a:schemeClr val="tx1"/>
                </a:solidFill>
                <a:effectLst/>
                <a:latin typeface="+mn-lt"/>
                <a:ea typeface="+mn-ea"/>
                <a:cs typeface="+mn-cs"/>
              </a:rPr>
              <a:t>från ytligt beskrivna krav till att beskriva exakta testfall eller acceptanskriterier</a:t>
            </a:r>
          </a:p>
          <a:p>
            <a:r>
              <a:rPr lang="sv-SE" sz="800" b="0" i="0" kern="1200" dirty="0">
                <a:solidFill>
                  <a:schemeClr val="tx1"/>
                </a:solidFill>
                <a:effectLst/>
                <a:latin typeface="+mn-lt"/>
                <a:ea typeface="+mn-ea"/>
                <a:cs typeface="+mn-cs"/>
              </a:rPr>
              <a:t>Mängden av testfall/acceptanskriterier kommer sen att utgöra kravdokumentationen på systemet.</a:t>
            </a:r>
            <a:endParaRPr lang="nb-NO" dirty="0"/>
          </a:p>
        </p:txBody>
      </p:sp>
      <p:sp>
        <p:nvSpPr>
          <p:cNvPr id="4" name="Date Placeholder 3"/>
          <p:cNvSpPr>
            <a:spLocks noGrp="1"/>
          </p:cNvSpPr>
          <p:nvPr>
            <p:ph type="dt" idx="10"/>
          </p:nvPr>
        </p:nvSpPr>
        <p:spPr/>
        <p:txBody>
          <a:bodyPr/>
          <a:lstStyle/>
          <a:p>
            <a:fld id="{614A4CFC-2357-4AC9-8DA9-D1F4F2AA8D9A}"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12</a:t>
            </a:fld>
            <a:endParaRPr lang="en-GB" sz="1100" dirty="0"/>
          </a:p>
        </p:txBody>
      </p:sp>
    </p:spTree>
    <p:extLst>
      <p:ext uri="{BB962C8B-B14F-4D97-AF65-F5344CB8AC3E}">
        <p14:creationId xmlns:p14="http://schemas.microsoft.com/office/powerpoint/2010/main" val="28414590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White box testing – åpne penne, sjekke alle komponenten og se hvordan de fungerer sammen</a:t>
            </a:r>
            <a:endParaRPr lang="en-US" dirty="0"/>
          </a:p>
          <a:p>
            <a:r>
              <a:rPr lang="nb-NO" dirty="0"/>
              <a:t>Black box – ta penne i bruk og skriv på ulike overflater</a:t>
            </a:r>
            <a:endParaRPr lang="en-US" dirty="0"/>
          </a:p>
          <a:p>
            <a:r>
              <a:rPr lang="nb-NO" dirty="0"/>
              <a:t>Negativ testing – fjerne en del og sjekke om den fremdeles fungerer (fjerne eller klipp av fjæren)</a:t>
            </a:r>
            <a:endParaRPr lang="en-US" dirty="0"/>
          </a:p>
          <a:p>
            <a:r>
              <a:rPr lang="nb-NO" dirty="0"/>
              <a:t>Brukertesting – få en av de som skal bruke penne i sitt yrke/situasjon (hvordan er den å holde, utseende, etc)</a:t>
            </a:r>
            <a:endParaRPr lang="en-US" dirty="0"/>
          </a:p>
          <a:p>
            <a:r>
              <a:rPr lang="nb-NO" dirty="0"/>
              <a:t>Stresstesting – utsett pennen for ytre påvirkninger for å se hva den tåler (slippe den fra ulike høyder, tråkke på den, legge den i stekvonen, dyppe den i vann)</a:t>
            </a:r>
            <a:endParaRPr lang="en-US" dirty="0"/>
          </a:p>
          <a:p>
            <a:r>
              <a:rPr lang="nb-NO" dirty="0"/>
              <a:t>Ytelsestesting – skriv i ulike hastigheter, hvor langt kan du skrive før blekke går tomt</a:t>
            </a:r>
            <a:endParaRPr lang="en-US" dirty="0"/>
          </a:p>
          <a:p>
            <a:r>
              <a:rPr lang="nb-NO" dirty="0"/>
              <a:t>Kompabilitetstesting – kan blekkpatronen skiftes ut, standard komponenter brukes?</a:t>
            </a:r>
            <a:endParaRPr lang="en-US" dirty="0"/>
          </a:p>
          <a:p>
            <a:r>
              <a:rPr lang="nb-NO" dirty="0"/>
              <a:t>Enhetstesting – teste hver enkelt av komponenten i pennen</a:t>
            </a:r>
            <a:endParaRPr lang="en-US" dirty="0"/>
          </a:p>
          <a:p>
            <a:r>
              <a:rPr lang="nb-NO" dirty="0"/>
              <a:t>Avbruddstesting – pause skrivingen og sjekke om blekket lekker ut?</a:t>
            </a:r>
            <a:endParaRPr lang="en-US" dirty="0"/>
          </a:p>
          <a:p>
            <a:r>
              <a:rPr lang="nb-NO" dirty="0"/>
              <a:t>Sikkerhetstesting – Er det f.eks. løse deler som kan svelges av barn?</a:t>
            </a:r>
            <a:endParaRPr lang="en-US" dirty="0"/>
          </a:p>
          <a:p>
            <a:pPr lvl="0"/>
            <a:r>
              <a:rPr lang="nb-NO" dirty="0"/>
              <a:t>Ta i fra hverandre og sjekke alle komponenter som tønna, skrivehodet, blekkbeholder, fjær, kork, skjorte clip, osv for så å sette den sammen for å verifisere at alle delene passer bra sammen (Kompabilitetstesting)</a:t>
            </a:r>
            <a:endParaRPr lang="en-US" dirty="0"/>
          </a:p>
          <a:p>
            <a:pPr lvl="0"/>
            <a:r>
              <a:rPr lang="nb-NO" dirty="0"/>
              <a:t>Ta vekk en del av pennen for å se om den fremdeles fungerer (negativ testing)</a:t>
            </a:r>
            <a:endParaRPr lang="en-US" dirty="0"/>
          </a:p>
          <a:p>
            <a:pPr lvl="0"/>
            <a:r>
              <a:rPr lang="nb-NO" dirty="0"/>
              <a:t>Test av dimensjoner, form, størrelse, ergonomi, osv – hvordan er den å holde å skrive med (brukertesting)</a:t>
            </a:r>
            <a:endParaRPr lang="en-US" dirty="0"/>
          </a:p>
          <a:p>
            <a:pPr lvl="0"/>
            <a:r>
              <a:rPr lang="nb-NO" dirty="0"/>
              <a:t>Test av bredden på skriften/en trukket linje (jevn bredde ved ulike hastigheter, pauser) (brukertesting)</a:t>
            </a:r>
            <a:endParaRPr lang="en-US" dirty="0"/>
          </a:p>
          <a:p>
            <a:pPr lvl="0"/>
            <a:r>
              <a:rPr lang="nb-NO" dirty="0"/>
              <a:t>Teste om bredden av linjen møter angitt spesifikasjon på pennen</a:t>
            </a:r>
            <a:endParaRPr lang="en-US" dirty="0"/>
          </a:p>
          <a:p>
            <a:pPr lvl="0"/>
            <a:r>
              <a:rPr lang="nb-NO" dirty="0"/>
              <a:t>Teste kapasiteten før blekket går tomt</a:t>
            </a:r>
            <a:endParaRPr lang="en-US" dirty="0"/>
          </a:p>
          <a:p>
            <a:pPr lvl="0"/>
            <a:r>
              <a:rPr lang="nb-NO" dirty="0"/>
              <a:t>Teste hvilke overflater og underlag en kan skrive på (fint eller grovt papair, glass, skinn, plast, bomull, tre, metaller (kompabilitetstesting)</a:t>
            </a:r>
            <a:endParaRPr lang="en-US" dirty="0"/>
          </a:p>
          <a:p>
            <a:pPr lvl="0"/>
            <a:r>
              <a:rPr lang="nb-NO" dirty="0"/>
              <a:t>Teste hvor raskt blekket tørker</a:t>
            </a:r>
            <a:endParaRPr lang="en-US" dirty="0"/>
          </a:p>
          <a:p>
            <a:pPr lvl="0"/>
            <a:r>
              <a:rPr lang="nb-NO" dirty="0"/>
              <a:t>Teste hvor godt den tåler ytre påkjenninger som (trykk, temperatur, fuktighet, vind, lagring, tyngdekraft, fall, støt, støv, klima) og hvordan dette påvirker egenskapene til pennen (stresstesting)</a:t>
            </a:r>
            <a:endParaRPr lang="en-US" dirty="0"/>
          </a:p>
          <a:p>
            <a:pPr lvl="0"/>
            <a:r>
              <a:rPr lang="nb-NO" dirty="0"/>
              <a:t>Teste materialene som er brukt om det er skadelig for miljø eller mennesker (eks giftstoffer, nedbrytning) – testing av produktets livssyklus</a:t>
            </a:r>
            <a:endParaRPr lang="en-US" dirty="0"/>
          </a:p>
          <a:p>
            <a:pPr lvl="0"/>
            <a:r>
              <a:rPr lang="nb-NO" dirty="0"/>
              <a:t>Teste flere penner av samme fabrikat for å avdekke variasjoner</a:t>
            </a:r>
            <a:endParaRPr lang="en-US" dirty="0"/>
          </a:p>
          <a:p>
            <a:endParaRPr lang="en-US" dirty="0"/>
          </a:p>
        </p:txBody>
      </p:sp>
      <p:sp>
        <p:nvSpPr>
          <p:cNvPr id="4" name="Date Placeholder 3"/>
          <p:cNvSpPr>
            <a:spLocks noGrp="1"/>
          </p:cNvSpPr>
          <p:nvPr>
            <p:ph type="dt" idx="10"/>
          </p:nvPr>
        </p:nvSpPr>
        <p:spPr/>
        <p:txBody>
          <a:bodyPr/>
          <a:lstStyle/>
          <a:p>
            <a:fld id="{00FBD26B-3A21-445B-B1B6-28274CCD3889}"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16</a:t>
            </a:fld>
            <a:endParaRPr lang="en-GB" sz="1100" dirty="0"/>
          </a:p>
        </p:txBody>
      </p:sp>
    </p:spTree>
    <p:extLst>
      <p:ext uri="{BB962C8B-B14F-4D97-AF65-F5344CB8AC3E}">
        <p14:creationId xmlns:p14="http://schemas.microsoft.com/office/powerpoint/2010/main" val="69109635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b-NO" dirty="0"/>
              <a:t>Sofia</a:t>
            </a:r>
          </a:p>
          <a:p>
            <a:endParaRPr lang="nb-NO" dirty="0"/>
          </a:p>
          <a:p>
            <a:r>
              <a:rPr lang="nb-NO" dirty="0"/>
              <a:t>Policy,</a:t>
            </a:r>
            <a:r>
              <a:rPr lang="nb-NO" baseline="0" dirty="0"/>
              <a:t> hvorfor? tester organisasjonen – </a:t>
            </a:r>
            <a:r>
              <a:rPr lang="nb-NO" baseline="0" dirty="0" err="1"/>
              <a:t>oberoende</a:t>
            </a:r>
            <a:r>
              <a:rPr lang="nb-NO" baseline="0" dirty="0"/>
              <a:t> av prosjekt – filosofi, mål, </a:t>
            </a:r>
            <a:r>
              <a:rPr lang="nb-NO" baseline="0" dirty="0" err="1"/>
              <a:t>vision</a:t>
            </a:r>
            <a:endParaRPr lang="nb-NO" baseline="0" dirty="0"/>
          </a:p>
          <a:p>
            <a:r>
              <a:rPr lang="nb-NO" baseline="0" dirty="0"/>
              <a:t>Strategi –hvordan? , høy-nivå beskrivelse av hvordan teste (bør være prosjekt uavhengig innen samme organisasjon men er som oftest ikke det)</a:t>
            </a:r>
          </a:p>
          <a:p>
            <a:pPr marL="88900" marR="0" lvl="0" indent="-88900" algn="l" defTabSz="626913" rtl="0" eaLnBrk="1" fontAlgn="auto" latinLnBrk="0" hangingPunct="1">
              <a:lnSpc>
                <a:spcPct val="100000"/>
              </a:lnSpc>
              <a:spcBef>
                <a:spcPts val="0"/>
              </a:spcBef>
              <a:spcAft>
                <a:spcPts val="0"/>
              </a:spcAft>
              <a:buClr>
                <a:schemeClr val="accent1"/>
              </a:buClr>
              <a:buSzTx/>
              <a:buFont typeface="Arial" panose="020B0604020202020204" pitchFamily="34" charset="0"/>
              <a:buChar char="•"/>
              <a:tabLst/>
              <a:defRPr/>
            </a:pPr>
            <a:r>
              <a:rPr lang="nb-NO" baseline="0" dirty="0"/>
              <a:t>Plan - implementerer strategien i </a:t>
            </a:r>
            <a:r>
              <a:rPr lang="nb-NO" baseline="0" dirty="0" err="1"/>
              <a:t>aktiviterer</a:t>
            </a:r>
            <a:r>
              <a:rPr lang="nb-NO" baseline="0" dirty="0"/>
              <a:t>, kommer ofte i to deler høy-nivå/master- og nivåtestplan – test for et spesifikt </a:t>
            </a:r>
            <a:r>
              <a:rPr lang="nb-NO" baseline="0" dirty="0" err="1"/>
              <a:t>projekt</a:t>
            </a:r>
            <a:r>
              <a:rPr lang="nb-NO" baseline="0" dirty="0"/>
              <a:t>, </a:t>
            </a:r>
          </a:p>
          <a:p>
            <a:r>
              <a:rPr lang="nb-NO" baseline="0" dirty="0"/>
              <a:t>Rapport – beskriver resultatet av testingen, kan også komme i to deler. Høy-nivå/overall, og nivåtestrapport – rapport for et spesifikt prosjekt</a:t>
            </a:r>
          </a:p>
        </p:txBody>
      </p:sp>
      <p:sp>
        <p:nvSpPr>
          <p:cNvPr id="4" name="Date Placeholder 3"/>
          <p:cNvSpPr>
            <a:spLocks noGrp="1"/>
          </p:cNvSpPr>
          <p:nvPr>
            <p:ph type="dt" idx="10"/>
          </p:nvPr>
        </p:nvSpPr>
        <p:spPr/>
        <p:txBody>
          <a:bodyPr/>
          <a:lstStyle/>
          <a:p>
            <a:fld id="{18B392C6-8B2F-43CF-9A5E-D1109B4679DE}" type="datetime1">
              <a:rPr lang="fr-FR" smtClean="0"/>
              <a:t>05/09/2018</a:t>
            </a:fld>
            <a:endParaRPr lang="fr-FR"/>
          </a:p>
        </p:txBody>
      </p:sp>
      <p:sp>
        <p:nvSpPr>
          <p:cNvPr id="5" name="Footer Placeholder 4"/>
          <p:cNvSpPr>
            <a:spLocks noGrp="1"/>
          </p:cNvSpPr>
          <p:nvPr>
            <p:ph type="ftr" sz="quarter" idx="11"/>
          </p:nvPr>
        </p:nvSpPr>
        <p:spPr/>
        <p:txBody>
          <a:bodyPr/>
          <a:lstStyle/>
          <a:p>
            <a:r>
              <a:rPr lang="fr-FR"/>
              <a:t>Title presentation</a:t>
            </a:r>
            <a:endParaRPr lang="fr-FR" dirty="0"/>
          </a:p>
        </p:txBody>
      </p:sp>
      <p:sp>
        <p:nvSpPr>
          <p:cNvPr id="6" name="Slide Number Placeholder 5"/>
          <p:cNvSpPr>
            <a:spLocks noGrp="1"/>
          </p:cNvSpPr>
          <p:nvPr>
            <p:ph type="sldNum" sz="quarter" idx="12"/>
          </p:nvPr>
        </p:nvSpPr>
        <p:spPr/>
        <p:txBody>
          <a:bodyPr/>
          <a:lstStyle/>
          <a:p>
            <a:fld id="{305287CA-3E72-4A91-B59B-B69F40801570}" type="slidenum">
              <a:rPr lang="en-GB" sz="1100" smtClean="0"/>
              <a:pPr/>
              <a:t>21</a:t>
            </a:fld>
            <a:endParaRPr lang="en-GB" sz="1100" dirty="0"/>
          </a:p>
        </p:txBody>
      </p:sp>
    </p:spTree>
    <p:extLst>
      <p:ext uri="{BB962C8B-B14F-4D97-AF65-F5344CB8AC3E}">
        <p14:creationId xmlns:p14="http://schemas.microsoft.com/office/powerpoint/2010/main" val="172522284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Cover Sopra Steria">
    <p:spTree>
      <p:nvGrpSpPr>
        <p:cNvPr id="1" name=""/>
        <p:cNvGrpSpPr/>
        <p:nvPr/>
      </p:nvGrpSpPr>
      <p:grpSpPr>
        <a:xfrm>
          <a:off x="0" y="0"/>
          <a:ext cx="0" cy="0"/>
          <a:chOff x="0" y="0"/>
          <a:chExt cx="0" cy="0"/>
        </a:xfrm>
      </p:grpSpPr>
      <p:pic>
        <p:nvPicPr>
          <p:cNvPr id="22" name="Image 21"/>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bwMode="gray">
          <a:xfrm>
            <a:off x="5345038" y="6165850"/>
            <a:ext cx="3672408" cy="698500"/>
          </a:xfrm>
          <a:prstGeom prst="rect">
            <a:avLst/>
          </a:prstGeom>
        </p:spPr>
      </p:pic>
      <p:sp>
        <p:nvSpPr>
          <p:cNvPr id="2" name="Titre 1"/>
          <p:cNvSpPr>
            <a:spLocks noGrp="1"/>
          </p:cNvSpPr>
          <p:nvPr>
            <p:ph type="ctrTitle" hasCustomPrompt="1"/>
          </p:nvPr>
        </p:nvSpPr>
        <p:spPr bwMode="gray">
          <a:xfrm>
            <a:off x="551884" y="4210986"/>
            <a:ext cx="6451431" cy="430867"/>
          </a:xfrm>
        </p:spPr>
        <p:txBody>
          <a:bodyPr wrap="square" anchor="b">
            <a:spAutoFit/>
          </a:bodyPr>
          <a:lstStyle>
            <a:lvl1pPr algn="l">
              <a:defRPr sz="2400" cap="none" baseline="0">
                <a:solidFill>
                  <a:schemeClr val="tx1"/>
                </a:solidFill>
              </a:defRPr>
            </a:lvl1pPr>
          </a:lstStyle>
          <a:p>
            <a:r>
              <a:rPr lang="en-GB" noProof="0" dirty="0" err="1"/>
              <a:t>Tittel</a:t>
            </a:r>
            <a:r>
              <a:rPr lang="en-GB" noProof="0" dirty="0"/>
              <a:t> </a:t>
            </a:r>
            <a:r>
              <a:rPr lang="en-GB" noProof="0" dirty="0" err="1"/>
              <a:t>på</a:t>
            </a:r>
            <a:r>
              <a:rPr lang="en-GB" noProof="0" dirty="0"/>
              <a:t> </a:t>
            </a:r>
            <a:r>
              <a:rPr lang="en-GB" noProof="0" dirty="0" err="1"/>
              <a:t>presentasjonen</a:t>
            </a:r>
            <a:endParaRPr lang="fr-FR" dirty="0"/>
          </a:p>
        </p:txBody>
      </p:sp>
      <p:sp>
        <p:nvSpPr>
          <p:cNvPr id="12" name="Sous-titre 2"/>
          <p:cNvSpPr>
            <a:spLocks noGrp="1"/>
          </p:cNvSpPr>
          <p:nvPr>
            <p:ph type="subTitle" idx="1" hasCustomPrompt="1"/>
          </p:nvPr>
        </p:nvSpPr>
        <p:spPr bwMode="gray">
          <a:xfrm>
            <a:off x="546100" y="4653136"/>
            <a:ext cx="6457215" cy="307777"/>
          </a:xfrm>
          <a:prstGeom prst="rect">
            <a:avLst/>
          </a:prstGeom>
        </p:spPr>
        <p:txBody>
          <a:bodyPr wrap="square" tIns="0" bIns="0">
            <a:spAutoFit/>
          </a:bodyPr>
          <a:lstStyle>
            <a:lvl1pPr marL="0" indent="0" algn="l">
              <a:spcBef>
                <a:spcPts val="411"/>
              </a:spcBef>
              <a:buNone/>
              <a:defRPr sz="2000">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dirty="0" err="1"/>
              <a:t>Undertekst</a:t>
            </a:r>
            <a:endParaRPr lang="en-GB" noProof="0" dirty="0"/>
          </a:p>
        </p:txBody>
      </p:sp>
      <p:grpSp>
        <p:nvGrpSpPr>
          <p:cNvPr id="21" name="Groupe 20"/>
          <p:cNvGrpSpPr/>
          <p:nvPr userDrawn="1"/>
        </p:nvGrpSpPr>
        <p:grpSpPr bwMode="gray">
          <a:xfrm>
            <a:off x="0" y="1722514"/>
            <a:ext cx="9145587" cy="1773238"/>
            <a:chOff x="0" y="1958231"/>
            <a:chExt cx="9145587" cy="1773238"/>
          </a:xfrm>
          <a:solidFill>
            <a:schemeClr val="accent4"/>
          </a:solidFill>
        </p:grpSpPr>
        <p:sp>
          <p:nvSpPr>
            <p:cNvPr id="23"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7"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3" name="Rectangle 2"/>
          <p:cNvSpPr/>
          <p:nvPr userDrawn="1"/>
        </p:nvSpPr>
        <p:spPr>
          <a:xfrm>
            <a:off x="0" y="-235717"/>
            <a:ext cx="9145588" cy="3661619"/>
          </a:xfrm>
          <a:custGeom>
            <a:avLst/>
            <a:gdLst/>
            <a:ahLst/>
            <a:cxnLst/>
            <a:rect l="l" t="t" r="r" b="b"/>
            <a:pathLst>
              <a:path w="9145588" h="3661619">
                <a:moveTo>
                  <a:pt x="0" y="235717"/>
                </a:moveTo>
                <a:lnTo>
                  <a:pt x="9144000" y="235717"/>
                </a:lnTo>
                <a:lnTo>
                  <a:pt x="9144000" y="1966168"/>
                </a:lnTo>
                <a:lnTo>
                  <a:pt x="9145588" y="1966168"/>
                </a:lnTo>
                <a:cubicBezTo>
                  <a:pt x="9145588" y="1966186"/>
                  <a:pt x="9145588" y="1968719"/>
                  <a:pt x="9145588" y="2332399"/>
                </a:cubicBezTo>
                <a:cubicBezTo>
                  <a:pt x="7419759" y="3272499"/>
                  <a:pt x="5262472" y="3588046"/>
                  <a:pt x="3474539" y="3661619"/>
                </a:cubicBezTo>
                <a:cubicBezTo>
                  <a:pt x="1433421" y="3646906"/>
                  <a:pt x="186" y="3298704"/>
                  <a:pt x="0" y="3298659"/>
                </a:cubicBezTo>
                <a:cubicBezTo>
                  <a:pt x="0" y="3298646"/>
                  <a:pt x="0" y="3294909"/>
                  <a:pt x="0" y="2204864"/>
                </a:cubicBezTo>
                <a:cubicBezTo>
                  <a:pt x="0" y="2203485"/>
                  <a:pt x="0" y="2202103"/>
                  <a:pt x="0" y="2200720"/>
                </a:cubicBezTo>
                <a:lnTo>
                  <a:pt x="0" y="2087226"/>
                </a:lnTo>
                <a:lnTo>
                  <a:pt x="0" y="1966168"/>
                </a:lnTo>
                <a:close/>
                <a:moveTo>
                  <a:pt x="9144000" y="1"/>
                </a:moveTo>
                <a:lnTo>
                  <a:pt x="9145588" y="1"/>
                </a:lnTo>
                <a:lnTo>
                  <a:pt x="9145588" y="235717"/>
                </a:lnTo>
                <a:lnTo>
                  <a:pt x="9144000" y="235717"/>
                </a:lnTo>
                <a:close/>
                <a:moveTo>
                  <a:pt x="0" y="0"/>
                </a:moveTo>
                <a:lnTo>
                  <a:pt x="9144000" y="0"/>
                </a:lnTo>
                <a:lnTo>
                  <a:pt x="9144000" y="1"/>
                </a:lnTo>
                <a:lnTo>
                  <a:pt x="0" y="1"/>
                </a:lnTo>
                <a:close/>
              </a:path>
            </a:pathLst>
          </a:cu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1" name="ZoneTexte 10"/>
          <p:cNvSpPr txBox="1"/>
          <p:nvPr userDrawn="1"/>
        </p:nvSpPr>
        <p:spPr>
          <a:xfrm>
            <a:off x="438666" y="6400987"/>
            <a:ext cx="2698800" cy="276999"/>
          </a:xfrm>
          <a:prstGeom prst="rect">
            <a:avLst/>
          </a:prstGeom>
          <a:noFill/>
        </p:spPr>
        <p:txBody>
          <a:bodyPr wrap="square" rtlCol="0">
            <a:spAutoFit/>
          </a:bodyPr>
          <a:lstStyle/>
          <a:p>
            <a:r>
              <a:rPr lang="fr-FR" sz="1200" dirty="0" err="1">
                <a:solidFill>
                  <a:schemeClr val="accent1"/>
                </a:solidFill>
              </a:rPr>
              <a:t>Delivering</a:t>
            </a:r>
            <a:r>
              <a:rPr lang="fr-FR" sz="1200" dirty="0">
                <a:solidFill>
                  <a:schemeClr val="accent1"/>
                </a:solidFill>
              </a:rPr>
              <a:t> Transformation. Together.</a:t>
            </a:r>
          </a:p>
        </p:txBody>
      </p:sp>
    </p:spTree>
    <p:extLst>
      <p:ext uri="{BB962C8B-B14F-4D97-AF65-F5344CB8AC3E}">
        <p14:creationId xmlns:p14="http://schemas.microsoft.com/office/powerpoint/2010/main" val="9715988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text columns">
    <p:spTree>
      <p:nvGrpSpPr>
        <p:cNvPr id="1" name=""/>
        <p:cNvGrpSpPr/>
        <p:nvPr/>
      </p:nvGrpSpPr>
      <p:grpSpPr>
        <a:xfrm>
          <a:off x="0" y="0"/>
          <a:ext cx="0" cy="0"/>
          <a:chOff x="0" y="0"/>
          <a:chExt cx="0" cy="0"/>
        </a:xfrm>
      </p:grpSpPr>
      <p:sp>
        <p:nvSpPr>
          <p:cNvPr id="4" name="Rectangle 3"/>
          <p:cNvSpPr/>
          <p:nvPr userDrawn="1"/>
        </p:nvSpPr>
        <p:spPr bwMode="gray">
          <a:xfrm>
            <a:off x="0" y="1474788"/>
            <a:ext cx="3019301"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2012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12" name="Rectangle 11"/>
          <p:cNvSpPr/>
          <p:nvPr userDrawn="1"/>
        </p:nvSpPr>
        <p:spPr bwMode="gray">
          <a:xfrm>
            <a:off x="3057154"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3" name="Rectangle 12"/>
          <p:cNvSpPr/>
          <p:nvPr userDrawn="1"/>
        </p:nvSpPr>
        <p:spPr bwMode="gray">
          <a:xfrm>
            <a:off x="6119008" y="1474788"/>
            <a:ext cx="3024000"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4" name="Espace réservé du contenu 2"/>
          <p:cNvSpPr>
            <a:spLocks noGrp="1"/>
          </p:cNvSpPr>
          <p:nvPr>
            <p:ph idx="13" hasCustomPrompt="1"/>
          </p:nvPr>
        </p:nvSpPr>
        <p:spPr bwMode="gray">
          <a:xfrm>
            <a:off x="3313956"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p:txBody>
      </p:sp>
      <p:sp>
        <p:nvSpPr>
          <p:cNvPr id="15" name="Espace réservé du contenu 2"/>
          <p:cNvSpPr>
            <a:spLocks noGrp="1"/>
          </p:cNvSpPr>
          <p:nvPr>
            <p:ph idx="14" hasCustomPrompt="1"/>
          </p:nvPr>
        </p:nvSpPr>
        <p:spPr bwMode="gray">
          <a:xfrm>
            <a:off x="6366867" y="1474788"/>
            <a:ext cx="2499174" cy="4691062"/>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p:txBody>
      </p:sp>
    </p:spTree>
    <p:extLst>
      <p:ext uri="{BB962C8B-B14F-4D97-AF65-F5344CB8AC3E}">
        <p14:creationId xmlns:p14="http://schemas.microsoft.com/office/powerpoint/2010/main" val="14700514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re 1"/>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332976004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blank" preserve="1">
  <p:cSld name="Vide">
    <p:spTree>
      <p:nvGrpSpPr>
        <p:cNvPr id="1" name=""/>
        <p:cNvGrpSpPr/>
        <p:nvPr/>
      </p:nvGrpSpPr>
      <p:grpSpPr>
        <a:xfrm>
          <a:off x="0" y="0"/>
          <a:ext cx="0" cy="0"/>
          <a:chOff x="0" y="0"/>
          <a:chExt cx="0" cy="0"/>
        </a:xfrm>
      </p:grpSpPr>
      <p:sp>
        <p:nvSpPr>
          <p:cNvPr id="3" name="Espace réservé du pied de page 2"/>
          <p:cNvSpPr>
            <a:spLocks noGrp="1"/>
          </p:cNvSpPr>
          <p:nvPr>
            <p:ph type="ftr" sz="quarter" idx="11"/>
          </p:nvPr>
        </p:nvSpPr>
        <p:spPr bwMode="gray"/>
        <p:txBody>
          <a:bodyPr/>
          <a:lstStyle/>
          <a:p>
            <a:endParaRPr lang="fr-FR"/>
          </a:p>
        </p:txBody>
      </p:sp>
      <p:sp>
        <p:nvSpPr>
          <p:cNvPr id="4" name="Espace réservé du numéro de diapositive 3"/>
          <p:cNvSpPr>
            <a:spLocks noGrp="1"/>
          </p:cNvSpPr>
          <p:nvPr>
            <p:ph type="sldNum" sz="quarter" idx="12"/>
          </p:nvPr>
        </p:nvSpPr>
        <p:spPr bwMode="gray"/>
        <p:txBody>
          <a:bodyPr/>
          <a:lstStyle/>
          <a:p>
            <a:fld id="{AF43E6FD-AB27-4108-A2FC-346BB5F75E3F}" type="slidenum">
              <a:rPr lang="fr-FR" smtClean="0"/>
              <a:pPr/>
              <a:t>‹#›</a:t>
            </a:fld>
            <a:endParaRPr lang="fr-FR"/>
          </a:p>
        </p:txBody>
      </p:sp>
      <p:cxnSp>
        <p:nvCxnSpPr>
          <p:cNvPr id="12" name="Connecteur droit 11"/>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sp>
        <p:nvSpPr>
          <p:cNvPr id="10" name="Rectangle 9"/>
          <p:cNvSpPr/>
          <p:nvPr userDrawn="1"/>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Image 7"/>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161908195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acts">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9" name="ZoneTexte 8"/>
          <p:cNvSpPr txBox="1"/>
          <p:nvPr userDrawn="1"/>
        </p:nvSpPr>
        <p:spPr bwMode="gray">
          <a:xfrm>
            <a:off x="461432" y="776615"/>
            <a:ext cx="2382376" cy="523220"/>
          </a:xfrm>
          <a:prstGeom prst="rect">
            <a:avLst/>
          </a:prstGeom>
          <a:noFill/>
        </p:spPr>
        <p:txBody>
          <a:bodyPr wrap="square" rtlCol="0">
            <a:spAutoFit/>
          </a:bodyPr>
          <a:lstStyle/>
          <a:p>
            <a:r>
              <a:rPr lang="it-IT" sz="2800" b="0" dirty="0">
                <a:solidFill>
                  <a:schemeClr val="bg1"/>
                </a:solidFill>
                <a:latin typeface="+mn-lt"/>
              </a:rPr>
              <a:t>KONTAKTER</a:t>
            </a:r>
          </a:p>
        </p:txBody>
      </p:sp>
    </p:spTree>
    <p:extLst>
      <p:ext uri="{BB962C8B-B14F-4D97-AF65-F5344CB8AC3E}">
        <p14:creationId xmlns:p14="http://schemas.microsoft.com/office/powerpoint/2010/main" val="11355903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General">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Tree>
    <p:extLst>
      <p:ext uri="{BB962C8B-B14F-4D97-AF65-F5344CB8AC3E}">
        <p14:creationId xmlns:p14="http://schemas.microsoft.com/office/powerpoint/2010/main" val="262830940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cSld name="To innholdsdeler">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a:t>Klikk for å redigere tittelstil</a:t>
            </a:r>
          </a:p>
        </p:txBody>
      </p:sp>
      <p:sp>
        <p:nvSpPr>
          <p:cNvPr id="3" name="Plassholder for innhold 2"/>
          <p:cNvSpPr>
            <a:spLocks noGrp="1"/>
          </p:cNvSpPr>
          <p:nvPr>
            <p:ph sz="half" idx="1"/>
          </p:nvPr>
        </p:nvSpPr>
        <p:spPr>
          <a:xfrm>
            <a:off x="628650" y="1825625"/>
            <a:ext cx="38862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4" name="Plassholder for innhold 3"/>
          <p:cNvSpPr>
            <a:spLocks noGrp="1"/>
          </p:cNvSpPr>
          <p:nvPr>
            <p:ph sz="half" idx="2"/>
          </p:nvPr>
        </p:nvSpPr>
        <p:spPr>
          <a:xfrm>
            <a:off x="4629150" y="1825625"/>
            <a:ext cx="3886200" cy="4351338"/>
          </a:xfrm>
        </p:spPr>
        <p:txBody>
          <a:bodyPr/>
          <a:lstStyle/>
          <a:p>
            <a:pPr lvl="0"/>
            <a:r>
              <a:rPr lang="nb-NO"/>
              <a:t>Klikk for å redigere tekststiler i malen</a:t>
            </a:r>
          </a:p>
          <a:p>
            <a:pPr lvl="1"/>
            <a:r>
              <a:rPr lang="nb-NO"/>
              <a:t>Andre nivå</a:t>
            </a:r>
          </a:p>
          <a:p>
            <a:pPr lvl="2"/>
            <a:r>
              <a:rPr lang="nb-NO"/>
              <a:t>Tredje nivå</a:t>
            </a:r>
          </a:p>
          <a:p>
            <a:pPr lvl="3"/>
            <a:r>
              <a:rPr lang="nb-NO"/>
              <a:t>Fjerde nivå</a:t>
            </a:r>
          </a:p>
          <a:p>
            <a:pPr lvl="4"/>
            <a:r>
              <a:rPr lang="nb-NO"/>
              <a:t>Femte nivå</a:t>
            </a:r>
          </a:p>
        </p:txBody>
      </p:sp>
      <p:sp>
        <p:nvSpPr>
          <p:cNvPr id="5" name="Plassholder for dato 4"/>
          <p:cNvSpPr>
            <a:spLocks noGrp="1"/>
          </p:cNvSpPr>
          <p:nvPr>
            <p:ph type="dt" sz="half" idx="10"/>
          </p:nvPr>
        </p:nvSpPr>
        <p:spPr>
          <a:xfrm>
            <a:off x="628650" y="6356351"/>
            <a:ext cx="2057400" cy="365125"/>
          </a:xfrm>
          <a:prstGeom prst="rect">
            <a:avLst/>
          </a:prstGeom>
        </p:spPr>
        <p:txBody>
          <a:bodyPr/>
          <a:lstStyle/>
          <a:p>
            <a:fld id="{86B324DF-D8F0-407D-A1BB-70099C1356DF}" type="datetimeFigureOut">
              <a:rPr lang="nb-NO" smtClean="0"/>
              <a:t>05.09.2018</a:t>
            </a:fld>
            <a:endParaRPr lang="nb-NO"/>
          </a:p>
        </p:txBody>
      </p:sp>
      <p:sp>
        <p:nvSpPr>
          <p:cNvPr id="6" name="Plassholder for bunntekst 5"/>
          <p:cNvSpPr>
            <a:spLocks noGrp="1"/>
          </p:cNvSpPr>
          <p:nvPr>
            <p:ph type="ftr" sz="quarter" idx="11"/>
          </p:nvPr>
        </p:nvSpPr>
        <p:spPr/>
        <p:txBody>
          <a:bodyPr/>
          <a:lstStyle/>
          <a:p>
            <a:endParaRPr lang="nb-NO"/>
          </a:p>
        </p:txBody>
      </p:sp>
      <p:sp>
        <p:nvSpPr>
          <p:cNvPr id="7" name="Plassholder for lysbildenummer 6"/>
          <p:cNvSpPr>
            <a:spLocks noGrp="1"/>
          </p:cNvSpPr>
          <p:nvPr>
            <p:ph type="sldNum" sz="quarter" idx="12"/>
          </p:nvPr>
        </p:nvSpPr>
        <p:spPr/>
        <p:txBody>
          <a:bodyPr/>
          <a:lstStyle/>
          <a:p>
            <a:fld id="{0AAF6513-EF52-4516-8D09-B4C66D216432}" type="slidenum">
              <a:rPr lang="nb-NO" smtClean="0"/>
              <a:t>‹#›</a:t>
            </a:fld>
            <a:endParaRPr lang="nb-NO"/>
          </a:p>
        </p:txBody>
      </p:sp>
    </p:spTree>
    <p:extLst>
      <p:ext uri="{BB962C8B-B14F-4D97-AF65-F5344CB8AC3E}">
        <p14:creationId xmlns:p14="http://schemas.microsoft.com/office/powerpoint/2010/main" val="123046896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grpSp>
        <p:nvGrpSpPr>
          <p:cNvPr id="40" name="Groupe 39"/>
          <p:cNvGrpSpPr/>
          <p:nvPr userDrawn="1"/>
        </p:nvGrpSpPr>
        <p:grpSpPr bwMode="gray">
          <a:xfrm>
            <a:off x="0" y="0"/>
            <a:ext cx="9145587" cy="1773238"/>
            <a:chOff x="0" y="1958231"/>
            <a:chExt cx="9145587" cy="1773238"/>
          </a:xfrm>
          <a:solidFill>
            <a:schemeClr val="accent4"/>
          </a:solidFill>
        </p:grpSpPr>
        <p:sp>
          <p:nvSpPr>
            <p:cNvPr id="41"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42"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1024" name="Freeform 21"/>
          <p:cNvSpPr>
            <a:spLocks/>
          </p:cNvSpPr>
          <p:nvPr userDrawn="1"/>
        </p:nvSpPr>
        <p:spPr bwMode="gray">
          <a:xfrm>
            <a:off x="0" y="0"/>
            <a:ext cx="9145588" cy="1695450"/>
          </a:xfrm>
          <a:custGeom>
            <a:avLst/>
            <a:gdLst>
              <a:gd name="T0" fmla="*/ 0 w 5596"/>
              <a:gd name="T1" fmla="*/ 0 h 1037"/>
              <a:gd name="T2" fmla="*/ 0 w 5596"/>
              <a:gd name="T3" fmla="*/ 815 h 1037"/>
              <a:gd name="T4" fmla="*/ 2126 w 5596"/>
              <a:gd name="T5" fmla="*/ 1037 h 1037"/>
              <a:gd name="T6" fmla="*/ 5596 w 5596"/>
              <a:gd name="T7" fmla="*/ 224 h 1037"/>
              <a:gd name="T8" fmla="*/ 5596 w 5596"/>
              <a:gd name="T9" fmla="*/ 0 h 1037"/>
              <a:gd name="T10" fmla="*/ 0 w 5596"/>
              <a:gd name="T11" fmla="*/ 0 h 1037"/>
            </a:gdLst>
            <a:ahLst/>
            <a:cxnLst>
              <a:cxn ang="0">
                <a:pos x="T0" y="T1"/>
              </a:cxn>
              <a:cxn ang="0">
                <a:pos x="T2" y="T3"/>
              </a:cxn>
              <a:cxn ang="0">
                <a:pos x="T4" y="T5"/>
              </a:cxn>
              <a:cxn ang="0">
                <a:pos x="T6" y="T7"/>
              </a:cxn>
              <a:cxn ang="0">
                <a:pos x="T8" y="T9"/>
              </a:cxn>
              <a:cxn ang="0">
                <a:pos x="T10" y="T11"/>
              </a:cxn>
            </a:cxnLst>
            <a:rect l="0" t="0" r="r" b="b"/>
            <a:pathLst>
              <a:path w="5596" h="1037">
                <a:moveTo>
                  <a:pt x="0" y="0"/>
                </a:moveTo>
                <a:cubicBezTo>
                  <a:pt x="0" y="815"/>
                  <a:pt x="0" y="815"/>
                  <a:pt x="0" y="815"/>
                </a:cubicBezTo>
                <a:cubicBezTo>
                  <a:pt x="0" y="815"/>
                  <a:pt x="877" y="1028"/>
                  <a:pt x="2126" y="1037"/>
                </a:cubicBezTo>
                <a:cubicBezTo>
                  <a:pt x="3220" y="992"/>
                  <a:pt x="4540" y="799"/>
                  <a:pt x="5596" y="224"/>
                </a:cubicBezTo>
                <a:cubicBezTo>
                  <a:pt x="5596" y="0"/>
                  <a:pt x="5596" y="0"/>
                  <a:pt x="5596" y="0"/>
                </a:cubicBezTo>
                <a:lnTo>
                  <a:pt x="0" y="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9" name="Espace réservé du texte 8"/>
          <p:cNvSpPr>
            <a:spLocks noGrp="1"/>
          </p:cNvSpPr>
          <p:nvPr>
            <p:ph type="body" sz="quarter" idx="13" hasCustomPrompt="1"/>
          </p:nvPr>
        </p:nvSpPr>
        <p:spPr bwMode="gray">
          <a:xfrm>
            <a:off x="539749" y="2492895"/>
            <a:ext cx="8232775" cy="3672955"/>
          </a:xfrm>
          <a:prstGeom prst="rect">
            <a:avLst/>
          </a:prstGeom>
        </p:spPr>
        <p:txBody>
          <a:bodyPr/>
          <a:lstStyle>
            <a:lvl1pPr marL="277200" indent="-313200">
              <a:spcBef>
                <a:spcPts val="800"/>
              </a:spcBef>
              <a:buClr>
                <a:schemeClr val="tx1"/>
              </a:buClr>
              <a:buFont typeface="Wingdings" charset="2"/>
              <a:buAutoNum type="arabicPlain"/>
              <a:defRPr sz="2400" b="0"/>
            </a:lvl1pPr>
            <a:lvl2pPr marL="0" indent="0">
              <a:spcBef>
                <a:spcPts val="800"/>
              </a:spcBef>
              <a:buFont typeface="Arial" panose="020B0604020202020204" pitchFamily="34" charset="0"/>
              <a:buNone/>
              <a:defRPr sz="1600" b="0" baseline="0"/>
            </a:lvl2pPr>
            <a:lvl3pPr marL="493713" indent="0">
              <a:buNone/>
              <a:defRPr/>
            </a:lvl3pPr>
            <a:lvl4pPr marL="898525" indent="0">
              <a:buFont typeface="Arial" panose="020B0604020202020204" pitchFamily="34" charset="0"/>
              <a:buNone/>
              <a:defRPr/>
            </a:lvl4pPr>
            <a:lvl5pPr marL="898525" indent="0">
              <a:buFont typeface="Arial" panose="020B0604020202020204" pitchFamily="34" charset="0"/>
              <a:buNone/>
              <a:defRPr/>
            </a:lvl5pPr>
          </a:lstStyle>
          <a:p>
            <a:r>
              <a:rPr lang="nb-NO" dirty="0"/>
              <a:t>Kapittel tittel</a:t>
            </a:r>
          </a:p>
          <a:p>
            <a:r>
              <a:rPr lang="nb-NO" dirty="0"/>
              <a:t>Kapittel tittel</a:t>
            </a:r>
          </a:p>
          <a:p>
            <a:r>
              <a:rPr lang="nb-NO" dirty="0"/>
              <a:t>Kapittel tittel</a:t>
            </a:r>
          </a:p>
        </p:txBody>
      </p:sp>
      <p:sp>
        <p:nvSpPr>
          <p:cNvPr id="4" name="Espace réservé du pied de page 3"/>
          <p:cNvSpPr>
            <a:spLocks noGrp="1"/>
          </p:cNvSpPr>
          <p:nvPr>
            <p:ph type="ftr" sz="quarter" idx="11"/>
          </p:nvPr>
        </p:nvSpPr>
        <p:spPr bwMode="gray"/>
        <p:txBody>
          <a:bodyPr/>
          <a:lstStyle/>
          <a:p>
            <a:endParaRPr lang="fr-FR"/>
          </a:p>
        </p:txBody>
      </p:sp>
      <p:sp>
        <p:nvSpPr>
          <p:cNvPr id="5" name="Espace réservé du numéro de diapositive 4"/>
          <p:cNvSpPr>
            <a:spLocks noGrp="1"/>
          </p:cNvSpPr>
          <p:nvPr>
            <p:ph type="sldNum" sz="quarter" idx="12"/>
          </p:nvPr>
        </p:nvSpPr>
        <p:spPr bwMode="gray"/>
        <p:txBody>
          <a:bodyPr/>
          <a:lstStyle/>
          <a:p>
            <a:fld id="{AF43E6FD-AB27-4108-A2FC-346BB5F75E3F}" type="slidenum">
              <a:rPr lang="fr-FR" smtClean="0"/>
              <a:pPr/>
              <a:t>‹#›</a:t>
            </a:fld>
            <a:endParaRPr lang="fr-FR"/>
          </a:p>
        </p:txBody>
      </p:sp>
      <p:sp>
        <p:nvSpPr>
          <p:cNvPr id="3" name="Plassholder for tekst 2"/>
          <p:cNvSpPr>
            <a:spLocks noGrp="1"/>
          </p:cNvSpPr>
          <p:nvPr>
            <p:ph type="body" sz="quarter" idx="14" hasCustomPrompt="1"/>
          </p:nvPr>
        </p:nvSpPr>
        <p:spPr>
          <a:xfrm>
            <a:off x="539552" y="836390"/>
            <a:ext cx="2374900" cy="360362"/>
          </a:xfrm>
        </p:spPr>
        <p:txBody>
          <a:bodyPr/>
          <a:lstStyle>
            <a:lvl1pPr marL="0" indent="0">
              <a:buNone/>
              <a:defRPr sz="2800">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nb-NO" dirty="0"/>
              <a:t>AGENDA</a:t>
            </a:r>
          </a:p>
        </p:txBody>
      </p:sp>
    </p:spTree>
    <p:extLst>
      <p:ext uri="{BB962C8B-B14F-4D97-AF65-F5344CB8AC3E}">
        <p14:creationId xmlns:p14="http://schemas.microsoft.com/office/powerpoint/2010/main" val="2553038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p:spTree>
      <p:nvGrpSpPr>
        <p:cNvPr id="1" name=""/>
        <p:cNvGrpSpPr/>
        <p:nvPr/>
      </p:nvGrpSpPr>
      <p:grpSpPr>
        <a:xfrm>
          <a:off x="0" y="0"/>
          <a:ext cx="0" cy="0"/>
          <a:chOff x="0" y="0"/>
          <a:chExt cx="0" cy="0"/>
        </a:xfrm>
      </p:grpSpPr>
      <p:sp>
        <p:nvSpPr>
          <p:cNvPr id="3" name="Espace réservé pour une image  2"/>
          <p:cNvSpPr>
            <a:spLocks noGrp="1"/>
          </p:cNvSpPr>
          <p:nvPr>
            <p:ph type="pic" sz="quarter" idx="15" hasCustomPrompt="1"/>
          </p:nvPr>
        </p:nvSpPr>
        <p:spPr bwMode="gray">
          <a:xfrm>
            <a:off x="-5490" y="-2539"/>
            <a:ext cx="9155891" cy="3431539"/>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0 w 10000"/>
              <a:gd name="connsiteY0" fmla="*/ 0 h 10000"/>
              <a:gd name="connsiteX1" fmla="*/ 10000 w 10000"/>
              <a:gd name="connsiteY1" fmla="*/ 0 h 10000"/>
              <a:gd name="connsiteX2" fmla="*/ 10000 w 10000"/>
              <a:gd name="connsiteY2" fmla="*/ 10000 h 10000"/>
              <a:gd name="connsiteX3" fmla="*/ 3719 w 10000"/>
              <a:gd name="connsiteY3" fmla="*/ 9987 h 10000"/>
              <a:gd name="connsiteX4" fmla="*/ 0 w 10000"/>
              <a:gd name="connsiteY4" fmla="*/ 10000 h 10000"/>
              <a:gd name="connsiteX5" fmla="*/ 0 w 10000"/>
              <a:gd name="connsiteY5" fmla="*/ 0 h 10000"/>
              <a:gd name="connsiteX0" fmla="*/ 0 w 10007"/>
              <a:gd name="connsiteY0" fmla="*/ 0 h 10000"/>
              <a:gd name="connsiteX1" fmla="*/ 10000 w 10007"/>
              <a:gd name="connsiteY1" fmla="*/ 0 h 10000"/>
              <a:gd name="connsiteX2" fmla="*/ 10007 w 10007"/>
              <a:gd name="connsiteY2" fmla="*/ 6381 h 10000"/>
              <a:gd name="connsiteX3" fmla="*/ 3719 w 10007"/>
              <a:gd name="connsiteY3" fmla="*/ 9987 h 10000"/>
              <a:gd name="connsiteX4" fmla="*/ 0 w 10007"/>
              <a:gd name="connsiteY4" fmla="*/ 10000 h 10000"/>
              <a:gd name="connsiteX5" fmla="*/ 0 w 10007"/>
              <a:gd name="connsiteY5" fmla="*/ 0 h 10000"/>
              <a:gd name="connsiteX0" fmla="*/ 0 w 10007"/>
              <a:gd name="connsiteY0" fmla="*/ 0 h 9987"/>
              <a:gd name="connsiteX1" fmla="*/ 10000 w 10007"/>
              <a:gd name="connsiteY1" fmla="*/ 0 h 9987"/>
              <a:gd name="connsiteX2" fmla="*/ 10007 w 10007"/>
              <a:gd name="connsiteY2" fmla="*/ 6381 h 9987"/>
              <a:gd name="connsiteX3" fmla="*/ 3719 w 10007"/>
              <a:gd name="connsiteY3" fmla="*/ 9987 h 9987"/>
              <a:gd name="connsiteX4" fmla="*/ 0 w 10007"/>
              <a:gd name="connsiteY4" fmla="*/ 9013 h 9987"/>
              <a:gd name="connsiteX5" fmla="*/ 0 w 10007"/>
              <a:gd name="connsiteY5" fmla="*/ 0 h 9987"/>
              <a:gd name="connsiteX0" fmla="*/ 0 w 10000"/>
              <a:gd name="connsiteY0" fmla="*/ 0 h 9025"/>
              <a:gd name="connsiteX1" fmla="*/ 9993 w 10000"/>
              <a:gd name="connsiteY1" fmla="*/ 0 h 9025"/>
              <a:gd name="connsiteX2" fmla="*/ 10000 w 10000"/>
              <a:gd name="connsiteY2" fmla="*/ 6389 h 9025"/>
              <a:gd name="connsiteX3" fmla="*/ 0 w 10000"/>
              <a:gd name="connsiteY3" fmla="*/ 9025 h 9025"/>
              <a:gd name="connsiteX4" fmla="*/ 0 w 10000"/>
              <a:gd name="connsiteY4" fmla="*/ 0 h 9025"/>
              <a:gd name="connsiteX0" fmla="*/ 0 w 10000"/>
              <a:gd name="connsiteY0" fmla="*/ 0 h 10472"/>
              <a:gd name="connsiteX1" fmla="*/ 9993 w 10000"/>
              <a:gd name="connsiteY1" fmla="*/ 0 h 10472"/>
              <a:gd name="connsiteX2" fmla="*/ 10000 w 10000"/>
              <a:gd name="connsiteY2" fmla="*/ 7079 h 10472"/>
              <a:gd name="connsiteX3" fmla="*/ 0 w 10000"/>
              <a:gd name="connsiteY3" fmla="*/ 10000 h 10472"/>
              <a:gd name="connsiteX4" fmla="*/ 0 w 10000"/>
              <a:gd name="connsiteY4" fmla="*/ 0 h 10472"/>
              <a:gd name="connsiteX0" fmla="*/ 0 w 10000"/>
              <a:gd name="connsiteY0" fmla="*/ 0 h 11183"/>
              <a:gd name="connsiteX1" fmla="*/ 9993 w 10000"/>
              <a:gd name="connsiteY1" fmla="*/ 0 h 11183"/>
              <a:gd name="connsiteX2" fmla="*/ 10000 w 10000"/>
              <a:gd name="connsiteY2" fmla="*/ 7079 h 11183"/>
              <a:gd name="connsiteX3" fmla="*/ 0 w 10000"/>
              <a:gd name="connsiteY3" fmla="*/ 10000 h 11183"/>
              <a:gd name="connsiteX4" fmla="*/ 0 w 10000"/>
              <a:gd name="connsiteY4" fmla="*/ 0 h 11183"/>
              <a:gd name="connsiteX0" fmla="*/ 0 w 10000"/>
              <a:gd name="connsiteY0" fmla="*/ 0 h 10948"/>
              <a:gd name="connsiteX1" fmla="*/ 9993 w 10000"/>
              <a:gd name="connsiteY1" fmla="*/ 0 h 10948"/>
              <a:gd name="connsiteX2" fmla="*/ 10000 w 10000"/>
              <a:gd name="connsiteY2" fmla="*/ 7079 h 10948"/>
              <a:gd name="connsiteX3" fmla="*/ 0 w 10000"/>
              <a:gd name="connsiteY3" fmla="*/ 10000 h 10948"/>
              <a:gd name="connsiteX4" fmla="*/ 0 w 10000"/>
              <a:gd name="connsiteY4" fmla="*/ 0 h 10948"/>
              <a:gd name="connsiteX0" fmla="*/ 0 w 10000"/>
              <a:gd name="connsiteY0" fmla="*/ 0 h 11076"/>
              <a:gd name="connsiteX1" fmla="*/ 9993 w 10000"/>
              <a:gd name="connsiteY1" fmla="*/ 0 h 11076"/>
              <a:gd name="connsiteX2" fmla="*/ 10000 w 10000"/>
              <a:gd name="connsiteY2" fmla="*/ 7079 h 11076"/>
              <a:gd name="connsiteX3" fmla="*/ 0 w 10000"/>
              <a:gd name="connsiteY3" fmla="*/ 10000 h 11076"/>
              <a:gd name="connsiteX4" fmla="*/ 0 w 10000"/>
              <a:gd name="connsiteY4" fmla="*/ 0 h 11076"/>
              <a:gd name="connsiteX0" fmla="*/ 0 w 10000"/>
              <a:gd name="connsiteY0" fmla="*/ 0 h 10908"/>
              <a:gd name="connsiteX1" fmla="*/ 9993 w 10000"/>
              <a:gd name="connsiteY1" fmla="*/ 0 h 10908"/>
              <a:gd name="connsiteX2" fmla="*/ 10000 w 10000"/>
              <a:gd name="connsiteY2" fmla="*/ 7079 h 10908"/>
              <a:gd name="connsiteX3" fmla="*/ 0 w 10000"/>
              <a:gd name="connsiteY3" fmla="*/ 10000 h 10908"/>
              <a:gd name="connsiteX4" fmla="*/ 0 w 10000"/>
              <a:gd name="connsiteY4" fmla="*/ 0 h 10908"/>
              <a:gd name="connsiteX0" fmla="*/ 0 w 10000"/>
              <a:gd name="connsiteY0" fmla="*/ 0 h 10903"/>
              <a:gd name="connsiteX1" fmla="*/ 9993 w 10000"/>
              <a:gd name="connsiteY1" fmla="*/ 0 h 10903"/>
              <a:gd name="connsiteX2" fmla="*/ 10000 w 10000"/>
              <a:gd name="connsiteY2" fmla="*/ 7079 h 10903"/>
              <a:gd name="connsiteX3" fmla="*/ 0 w 10000"/>
              <a:gd name="connsiteY3" fmla="*/ 10000 h 10903"/>
              <a:gd name="connsiteX4" fmla="*/ 0 w 10000"/>
              <a:gd name="connsiteY4" fmla="*/ 0 h 10903"/>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399"/>
              <a:gd name="connsiteX1" fmla="*/ 9993 w 10000"/>
              <a:gd name="connsiteY1" fmla="*/ 0 h 11399"/>
              <a:gd name="connsiteX2" fmla="*/ 10000 w 10000"/>
              <a:gd name="connsiteY2" fmla="*/ 7079 h 11399"/>
              <a:gd name="connsiteX3" fmla="*/ 4032 w 10000"/>
              <a:gd name="connsiteY3" fmla="*/ 11028 h 11399"/>
              <a:gd name="connsiteX4" fmla="*/ 0 w 10000"/>
              <a:gd name="connsiteY4" fmla="*/ 10000 h 11399"/>
              <a:gd name="connsiteX5" fmla="*/ 0 w 10000"/>
              <a:gd name="connsiteY5" fmla="*/ 0 h 11399"/>
              <a:gd name="connsiteX0" fmla="*/ 0 w 10000"/>
              <a:gd name="connsiteY0" fmla="*/ 0 h 11171"/>
              <a:gd name="connsiteX1" fmla="*/ 9993 w 10000"/>
              <a:gd name="connsiteY1" fmla="*/ 0 h 11171"/>
              <a:gd name="connsiteX2" fmla="*/ 10000 w 10000"/>
              <a:gd name="connsiteY2" fmla="*/ 7079 h 11171"/>
              <a:gd name="connsiteX3" fmla="*/ 4032 w 10000"/>
              <a:gd name="connsiteY3" fmla="*/ 11028 h 11171"/>
              <a:gd name="connsiteX4" fmla="*/ 0 w 10000"/>
              <a:gd name="connsiteY4" fmla="*/ 10000 h 11171"/>
              <a:gd name="connsiteX5" fmla="*/ 0 w 10000"/>
              <a:gd name="connsiteY5" fmla="*/ 0 h 11171"/>
              <a:gd name="connsiteX0" fmla="*/ 0 w 10000"/>
              <a:gd name="connsiteY0" fmla="*/ 0 h 11031"/>
              <a:gd name="connsiteX1" fmla="*/ 9993 w 10000"/>
              <a:gd name="connsiteY1" fmla="*/ 0 h 11031"/>
              <a:gd name="connsiteX2" fmla="*/ 10000 w 10000"/>
              <a:gd name="connsiteY2" fmla="*/ 7079 h 11031"/>
              <a:gd name="connsiteX3" fmla="*/ 4032 w 10000"/>
              <a:gd name="connsiteY3" fmla="*/ 11028 h 11031"/>
              <a:gd name="connsiteX4" fmla="*/ 0 w 10000"/>
              <a:gd name="connsiteY4" fmla="*/ 10000 h 11031"/>
              <a:gd name="connsiteX5" fmla="*/ 0 w 10000"/>
              <a:gd name="connsiteY5" fmla="*/ 0 h 11031"/>
              <a:gd name="connsiteX0" fmla="*/ 0 w 10000"/>
              <a:gd name="connsiteY0" fmla="*/ 0 h 11048"/>
              <a:gd name="connsiteX1" fmla="*/ 9993 w 10000"/>
              <a:gd name="connsiteY1" fmla="*/ 0 h 11048"/>
              <a:gd name="connsiteX2" fmla="*/ 10000 w 10000"/>
              <a:gd name="connsiteY2" fmla="*/ 7079 h 11048"/>
              <a:gd name="connsiteX3" fmla="*/ 4032 w 10000"/>
              <a:gd name="connsiteY3" fmla="*/ 11028 h 11048"/>
              <a:gd name="connsiteX4" fmla="*/ 0 w 10000"/>
              <a:gd name="connsiteY4" fmla="*/ 10000 h 11048"/>
              <a:gd name="connsiteX5" fmla="*/ 0 w 10000"/>
              <a:gd name="connsiteY5" fmla="*/ 0 h 11048"/>
              <a:gd name="connsiteX0" fmla="*/ 0 w 10010"/>
              <a:gd name="connsiteY0" fmla="*/ 663 h 11048"/>
              <a:gd name="connsiteX1" fmla="*/ 10003 w 10010"/>
              <a:gd name="connsiteY1" fmla="*/ 0 h 11048"/>
              <a:gd name="connsiteX2" fmla="*/ 10010 w 10010"/>
              <a:gd name="connsiteY2" fmla="*/ 7079 h 11048"/>
              <a:gd name="connsiteX3" fmla="*/ 4042 w 10010"/>
              <a:gd name="connsiteY3" fmla="*/ 11028 h 11048"/>
              <a:gd name="connsiteX4" fmla="*/ 10 w 10010"/>
              <a:gd name="connsiteY4" fmla="*/ 10000 h 11048"/>
              <a:gd name="connsiteX5" fmla="*/ 0 w 10010"/>
              <a:gd name="connsiteY5" fmla="*/ 663 h 11048"/>
              <a:gd name="connsiteX0" fmla="*/ 0 w 10010"/>
              <a:gd name="connsiteY0" fmla="*/ 0 h 10385"/>
              <a:gd name="connsiteX1" fmla="*/ 10003 w 10010"/>
              <a:gd name="connsiteY1" fmla="*/ 0 h 10385"/>
              <a:gd name="connsiteX2" fmla="*/ 10010 w 10010"/>
              <a:gd name="connsiteY2" fmla="*/ 6416 h 10385"/>
              <a:gd name="connsiteX3" fmla="*/ 4042 w 10010"/>
              <a:gd name="connsiteY3" fmla="*/ 10365 h 10385"/>
              <a:gd name="connsiteX4" fmla="*/ 10 w 10010"/>
              <a:gd name="connsiteY4" fmla="*/ 9337 h 10385"/>
              <a:gd name="connsiteX5" fmla="*/ 0 w 10010"/>
              <a:gd name="connsiteY5" fmla="*/ 0 h 10385"/>
              <a:gd name="connsiteX0" fmla="*/ 0 w 10003"/>
              <a:gd name="connsiteY0" fmla="*/ 0 h 10404"/>
              <a:gd name="connsiteX1" fmla="*/ 9996 w 10003"/>
              <a:gd name="connsiteY1" fmla="*/ 19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8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3"/>
              <a:gd name="connsiteY0" fmla="*/ 0 h 10404"/>
              <a:gd name="connsiteX1" fmla="*/ 10003 w 10003"/>
              <a:gd name="connsiteY1" fmla="*/ 31 h 10404"/>
              <a:gd name="connsiteX2" fmla="*/ 10003 w 10003"/>
              <a:gd name="connsiteY2" fmla="*/ 6435 h 10404"/>
              <a:gd name="connsiteX3" fmla="*/ 4035 w 10003"/>
              <a:gd name="connsiteY3" fmla="*/ 10384 h 10404"/>
              <a:gd name="connsiteX4" fmla="*/ 3 w 10003"/>
              <a:gd name="connsiteY4" fmla="*/ 9356 h 10404"/>
              <a:gd name="connsiteX5" fmla="*/ 0 w 10003"/>
              <a:gd name="connsiteY5" fmla="*/ 0 h 10404"/>
              <a:gd name="connsiteX0" fmla="*/ 0 w 10006"/>
              <a:gd name="connsiteY0" fmla="*/ 0 h 10382"/>
              <a:gd name="connsiteX1" fmla="*/ 10006 w 10006"/>
              <a:gd name="connsiteY1" fmla="*/ 9 h 10382"/>
              <a:gd name="connsiteX2" fmla="*/ 10006 w 10006"/>
              <a:gd name="connsiteY2" fmla="*/ 6413 h 10382"/>
              <a:gd name="connsiteX3" fmla="*/ 4038 w 10006"/>
              <a:gd name="connsiteY3" fmla="*/ 10362 h 10382"/>
              <a:gd name="connsiteX4" fmla="*/ 6 w 10006"/>
              <a:gd name="connsiteY4" fmla="*/ 9334 h 10382"/>
              <a:gd name="connsiteX5" fmla="*/ 0 w 10006"/>
              <a:gd name="connsiteY5" fmla="*/ 0 h 103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6" h="10382">
                <a:moveTo>
                  <a:pt x="0" y="0"/>
                </a:moveTo>
                <a:lnTo>
                  <a:pt x="10006" y="9"/>
                </a:lnTo>
                <a:cubicBezTo>
                  <a:pt x="10008" y="2369"/>
                  <a:pt x="10004" y="4054"/>
                  <a:pt x="10006" y="6413"/>
                </a:cubicBezTo>
                <a:cubicBezTo>
                  <a:pt x="7507" y="10149"/>
                  <a:pt x="4067" y="10394"/>
                  <a:pt x="4038" y="10362"/>
                </a:cubicBezTo>
                <a:cubicBezTo>
                  <a:pt x="4002" y="10407"/>
                  <a:pt x="1781" y="10476"/>
                  <a:pt x="6" y="9334"/>
                </a:cubicBezTo>
                <a:cubicBezTo>
                  <a:pt x="3" y="6222"/>
                  <a:pt x="3" y="3112"/>
                  <a:pt x="0" y="0"/>
                </a:cubicBezTo>
                <a:close/>
              </a:path>
            </a:pathLst>
          </a:custGeom>
        </p:spPr>
        <p:txBody>
          <a:bodyPr/>
          <a:lstStyle>
            <a:lvl1pPr marL="271463" marR="0" indent="-271463" algn="l" defTabSz="914199" rtl="0" eaLnBrk="1" fontAlgn="auto" latinLnBrk="0" hangingPunct="1">
              <a:lnSpc>
                <a:spcPct val="100000"/>
              </a:lnSpc>
              <a:spcBef>
                <a:spcPts val="1800"/>
              </a:spcBef>
              <a:spcAft>
                <a:spcPts val="0"/>
              </a:spcAft>
              <a:buClr>
                <a:srgbClr val="CF022B"/>
              </a:buClr>
              <a:buSzPct val="90000"/>
              <a:buFontTx/>
              <a:buBlip>
                <a:blip r:embed="rId2"/>
              </a:buBlip>
              <a:tabLst/>
              <a:defRPr/>
            </a:lvl1pPr>
          </a:lstStyle>
          <a:p>
            <a:r>
              <a:rPr lang="en-GB" dirty="0" err="1"/>
              <a:t>Klikk</a:t>
            </a:r>
            <a:r>
              <a:rPr lang="en-GB" dirty="0"/>
              <a:t> </a:t>
            </a:r>
            <a:r>
              <a:rPr lang="en-GB" dirty="0" err="1"/>
              <a:t>på</a:t>
            </a:r>
            <a:r>
              <a:rPr lang="en-GB" dirty="0"/>
              <a:t> </a:t>
            </a:r>
            <a:r>
              <a:rPr lang="en-GB" dirty="0" err="1"/>
              <a:t>ikonet</a:t>
            </a:r>
            <a:r>
              <a:rPr lang="en-GB" dirty="0"/>
              <a:t> for å </a:t>
            </a:r>
            <a:r>
              <a:rPr lang="en-GB" dirty="0" err="1"/>
              <a:t>sette</a:t>
            </a:r>
            <a:r>
              <a:rPr lang="en-GB" dirty="0"/>
              <a:t> inn et </a:t>
            </a:r>
            <a:r>
              <a:rPr lang="en-GB" dirty="0" err="1"/>
              <a:t>bilde</a:t>
            </a:r>
            <a:endParaRPr lang="en-GB" dirty="0"/>
          </a:p>
          <a:p>
            <a:endParaRPr lang="fr-FR" dirty="0"/>
          </a:p>
        </p:txBody>
      </p:sp>
      <p:sp>
        <p:nvSpPr>
          <p:cNvPr id="16" name="Espace réservé du pied de page 15"/>
          <p:cNvSpPr>
            <a:spLocks noGrp="1"/>
          </p:cNvSpPr>
          <p:nvPr>
            <p:ph type="ftr" sz="quarter" idx="13"/>
          </p:nvPr>
        </p:nvSpPr>
        <p:spPr bwMode="gray"/>
        <p:txBody>
          <a:bodyPr/>
          <a:lstStyle/>
          <a:p>
            <a:endParaRPr lang="fr-FR" dirty="0"/>
          </a:p>
        </p:txBody>
      </p:sp>
      <p:sp>
        <p:nvSpPr>
          <p:cNvPr id="17" name="Espace réservé du numéro de diapositive 16"/>
          <p:cNvSpPr>
            <a:spLocks noGrp="1"/>
          </p:cNvSpPr>
          <p:nvPr>
            <p:ph type="sldNum" sz="quarter" idx="14"/>
          </p:nvPr>
        </p:nvSpPr>
        <p:spPr bwMode="gray"/>
        <p:txBody>
          <a:bodyPr/>
          <a:lstStyle/>
          <a:p>
            <a:fld id="{AF43E6FD-AB27-4108-A2FC-346BB5F75E3F}" type="slidenum">
              <a:rPr lang="fr-FR" smtClean="0"/>
              <a:pPr/>
              <a:t>‹#›</a:t>
            </a:fld>
            <a:endParaRPr lang="fr-FR" dirty="0"/>
          </a:p>
        </p:txBody>
      </p:sp>
      <p:cxnSp>
        <p:nvCxnSpPr>
          <p:cNvPr id="18" name="Connecteur droit 17"/>
          <p:cNvCxnSpPr/>
          <p:nvPr userDrawn="1"/>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grpSp>
        <p:nvGrpSpPr>
          <p:cNvPr id="14" name="Groupe 13"/>
          <p:cNvGrpSpPr/>
          <p:nvPr userDrawn="1"/>
        </p:nvGrpSpPr>
        <p:grpSpPr bwMode="gray">
          <a:xfrm>
            <a:off x="0" y="1735560"/>
            <a:ext cx="9145587" cy="1773238"/>
            <a:chOff x="0" y="1958231"/>
            <a:chExt cx="9145587" cy="1773238"/>
          </a:xfrm>
          <a:solidFill>
            <a:schemeClr val="tx2">
              <a:lumMod val="10000"/>
              <a:lumOff val="90000"/>
            </a:schemeClr>
          </a:solidFill>
        </p:grpSpPr>
        <p:sp>
          <p:nvSpPr>
            <p:cNvPr id="19" name="Freeform 20"/>
            <p:cNvSpPr>
              <a:spLocks/>
            </p:cNvSpPr>
            <p:nvPr userDrawn="1"/>
          </p:nvSpPr>
          <p:spPr bwMode="gray">
            <a:xfrm>
              <a:off x="3374982" y="2326531"/>
              <a:ext cx="5770605" cy="1333688"/>
            </a:xfrm>
            <a:custGeom>
              <a:avLst/>
              <a:gdLst>
                <a:gd name="T0" fmla="*/ 3469 w 3469"/>
                <a:gd name="T1" fmla="*/ 227 h 820"/>
                <a:gd name="T2" fmla="*/ 3469 w 3469"/>
                <a:gd name="T3" fmla="*/ 0 h 820"/>
                <a:gd name="T4" fmla="*/ 0 w 3469"/>
                <a:gd name="T5" fmla="*/ 813 h 820"/>
                <a:gd name="T6" fmla="*/ 3469 w 3469"/>
                <a:gd name="T7" fmla="*/ 227 h 820"/>
                <a:gd name="connsiteX0" fmla="*/ 10185 w 10185"/>
                <a:gd name="connsiteY0" fmla="*/ 2768 h 9954"/>
                <a:gd name="connsiteX1" fmla="*/ 10185 w 10185"/>
                <a:gd name="connsiteY1" fmla="*/ 0 h 9954"/>
                <a:gd name="connsiteX2" fmla="*/ 0 w 10185"/>
                <a:gd name="connsiteY2" fmla="*/ 9951 h 9954"/>
                <a:gd name="connsiteX3" fmla="*/ 10185 w 10185"/>
                <a:gd name="connsiteY3" fmla="*/ 2768 h 9954"/>
              </a:gdLst>
              <a:ahLst/>
              <a:cxnLst>
                <a:cxn ang="0">
                  <a:pos x="connsiteX0" y="connsiteY0"/>
                </a:cxn>
                <a:cxn ang="0">
                  <a:pos x="connsiteX1" y="connsiteY1"/>
                </a:cxn>
                <a:cxn ang="0">
                  <a:pos x="connsiteX2" y="connsiteY2"/>
                </a:cxn>
                <a:cxn ang="0">
                  <a:pos x="connsiteX3" y="connsiteY3"/>
                </a:cxn>
              </a:cxnLst>
              <a:rect l="l" t="t" r="r" b="b"/>
              <a:pathLst>
                <a:path w="10185" h="9954">
                  <a:moveTo>
                    <a:pt x="10185" y="2768"/>
                  </a:moveTo>
                  <a:lnTo>
                    <a:pt x="10185" y="0"/>
                  </a:lnTo>
                  <a:cubicBezTo>
                    <a:pt x="7141" y="7012"/>
                    <a:pt x="3151" y="9402"/>
                    <a:pt x="0" y="9951"/>
                  </a:cubicBezTo>
                  <a:cubicBezTo>
                    <a:pt x="2891" y="10036"/>
                    <a:pt x="6659" y="8500"/>
                    <a:pt x="10185" y="276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sp>
          <p:nvSpPr>
            <p:cNvPr id="20" name="Freeform 22"/>
            <p:cNvSpPr>
              <a:spLocks/>
            </p:cNvSpPr>
            <p:nvPr userDrawn="1"/>
          </p:nvSpPr>
          <p:spPr bwMode="gray">
            <a:xfrm>
              <a:off x="0" y="1958231"/>
              <a:ext cx="3479800" cy="1773238"/>
            </a:xfrm>
            <a:custGeom>
              <a:avLst/>
              <a:gdLst>
                <a:gd name="T0" fmla="*/ 3 w 2130"/>
                <a:gd name="T1" fmla="*/ 0 h 1086"/>
                <a:gd name="T2" fmla="*/ 0 w 2130"/>
                <a:gd name="T3" fmla="*/ 956 h 1086"/>
                <a:gd name="T4" fmla="*/ 2130 w 2130"/>
                <a:gd name="T5" fmla="*/ 1037 h 1086"/>
                <a:gd name="T6" fmla="*/ 3 w 2130"/>
                <a:gd name="T7" fmla="*/ 815 h 1086"/>
                <a:gd name="T8" fmla="*/ 3 w 2130"/>
                <a:gd name="T9" fmla="*/ 0 h 1086"/>
              </a:gdLst>
              <a:ahLst/>
              <a:cxnLst>
                <a:cxn ang="0">
                  <a:pos x="T0" y="T1"/>
                </a:cxn>
                <a:cxn ang="0">
                  <a:pos x="T2" y="T3"/>
                </a:cxn>
                <a:cxn ang="0">
                  <a:pos x="T4" y="T5"/>
                </a:cxn>
                <a:cxn ang="0">
                  <a:pos x="T6" y="T7"/>
                </a:cxn>
                <a:cxn ang="0">
                  <a:pos x="T8" y="T9"/>
                </a:cxn>
              </a:cxnLst>
              <a:rect l="0" t="0" r="r" b="b"/>
              <a:pathLst>
                <a:path w="2130" h="1086">
                  <a:moveTo>
                    <a:pt x="3" y="0"/>
                  </a:moveTo>
                  <a:cubicBezTo>
                    <a:pt x="0" y="956"/>
                    <a:pt x="0" y="956"/>
                    <a:pt x="0" y="956"/>
                  </a:cubicBezTo>
                  <a:cubicBezTo>
                    <a:pt x="0" y="956"/>
                    <a:pt x="927" y="1086"/>
                    <a:pt x="2130" y="1037"/>
                  </a:cubicBezTo>
                  <a:cubicBezTo>
                    <a:pt x="880" y="1028"/>
                    <a:pt x="3" y="815"/>
                    <a:pt x="3" y="815"/>
                  </a:cubicBezTo>
                  <a:lnTo>
                    <a:pt x="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fr-FR"/>
            </a:p>
          </p:txBody>
        </p:sp>
      </p:grpSp>
      <p:sp>
        <p:nvSpPr>
          <p:cNvPr id="24" name="Titre 1"/>
          <p:cNvSpPr>
            <a:spLocks noGrp="1"/>
          </p:cNvSpPr>
          <p:nvPr>
            <p:ph type="ctrTitle" hasCustomPrompt="1"/>
          </p:nvPr>
        </p:nvSpPr>
        <p:spPr bwMode="gray">
          <a:xfrm>
            <a:off x="551884" y="4212403"/>
            <a:ext cx="6451431" cy="430867"/>
          </a:xfrm>
        </p:spPr>
        <p:txBody>
          <a:bodyPr wrap="square" anchor="b">
            <a:spAutoFit/>
          </a:bodyPr>
          <a:lstStyle>
            <a:lvl1pPr algn="l">
              <a:defRPr sz="2400" cap="none" baseline="0">
                <a:solidFill>
                  <a:schemeClr val="tx1"/>
                </a:solidFill>
              </a:defRPr>
            </a:lvl1pPr>
          </a:lstStyle>
          <a:p>
            <a:r>
              <a:rPr lang="en-GB" noProof="0" dirty="0" err="1"/>
              <a:t>Tittel</a:t>
            </a:r>
            <a:r>
              <a:rPr lang="en-GB" noProof="0" dirty="0"/>
              <a:t> </a:t>
            </a:r>
            <a:r>
              <a:rPr lang="en-GB" noProof="0" dirty="0" err="1"/>
              <a:t>presentasjon</a:t>
            </a:r>
            <a:endParaRPr lang="fr-FR" dirty="0"/>
          </a:p>
        </p:txBody>
      </p:sp>
      <p:sp>
        <p:nvSpPr>
          <p:cNvPr id="25" name="Sous-titre 2"/>
          <p:cNvSpPr>
            <a:spLocks noGrp="1"/>
          </p:cNvSpPr>
          <p:nvPr>
            <p:ph type="subTitle" idx="1" hasCustomPrompt="1"/>
          </p:nvPr>
        </p:nvSpPr>
        <p:spPr bwMode="gray">
          <a:xfrm>
            <a:off x="546100" y="4654553"/>
            <a:ext cx="6457215" cy="307777"/>
          </a:xfrm>
          <a:prstGeom prst="rect">
            <a:avLst/>
          </a:prstGeom>
        </p:spPr>
        <p:txBody>
          <a:bodyPr wrap="square" tIns="0" bIns="0">
            <a:spAutoFit/>
          </a:bodyPr>
          <a:lstStyle>
            <a:lvl1pPr marL="0" indent="0" algn="l">
              <a:spcBef>
                <a:spcPts val="411"/>
              </a:spcBef>
              <a:buFont typeface="Arial" panose="020B0604020202020204" pitchFamily="34" charset="0"/>
              <a:buNone/>
              <a:defRPr>
                <a:solidFill>
                  <a:schemeClr val="tx1"/>
                </a:solidFill>
                <a:latin typeface="+mj-lt"/>
              </a:defRPr>
            </a:lvl1pPr>
            <a:lvl2pPr marL="457100" indent="0" algn="ctr">
              <a:buNone/>
              <a:defRPr>
                <a:solidFill>
                  <a:schemeClr val="tx1">
                    <a:tint val="75000"/>
                  </a:schemeClr>
                </a:solidFill>
              </a:defRPr>
            </a:lvl2pPr>
            <a:lvl3pPr marL="914199" indent="0" algn="ctr">
              <a:buNone/>
              <a:defRPr>
                <a:solidFill>
                  <a:schemeClr val="tx1">
                    <a:tint val="75000"/>
                  </a:schemeClr>
                </a:solidFill>
              </a:defRPr>
            </a:lvl3pPr>
            <a:lvl4pPr marL="1371299" indent="0" algn="ctr">
              <a:buNone/>
              <a:defRPr>
                <a:solidFill>
                  <a:schemeClr val="tx1">
                    <a:tint val="75000"/>
                  </a:schemeClr>
                </a:solidFill>
              </a:defRPr>
            </a:lvl4pPr>
            <a:lvl5pPr marL="1828398" indent="0" algn="ctr">
              <a:buNone/>
              <a:defRPr>
                <a:solidFill>
                  <a:schemeClr val="tx1">
                    <a:tint val="75000"/>
                  </a:schemeClr>
                </a:solidFill>
              </a:defRPr>
            </a:lvl5pPr>
            <a:lvl6pPr marL="2285498" indent="0" algn="ctr">
              <a:buNone/>
              <a:defRPr>
                <a:solidFill>
                  <a:schemeClr val="tx1">
                    <a:tint val="75000"/>
                  </a:schemeClr>
                </a:solidFill>
              </a:defRPr>
            </a:lvl6pPr>
            <a:lvl7pPr marL="2742596" indent="0" algn="ctr">
              <a:buNone/>
              <a:defRPr>
                <a:solidFill>
                  <a:schemeClr val="tx1">
                    <a:tint val="75000"/>
                  </a:schemeClr>
                </a:solidFill>
              </a:defRPr>
            </a:lvl7pPr>
            <a:lvl8pPr marL="3199696" indent="0" algn="ctr">
              <a:buNone/>
              <a:defRPr>
                <a:solidFill>
                  <a:schemeClr val="tx1">
                    <a:tint val="75000"/>
                  </a:schemeClr>
                </a:solidFill>
              </a:defRPr>
            </a:lvl8pPr>
            <a:lvl9pPr marL="3656795" indent="0" algn="ctr">
              <a:buNone/>
              <a:defRPr>
                <a:solidFill>
                  <a:schemeClr val="tx1">
                    <a:tint val="75000"/>
                  </a:schemeClr>
                </a:solidFill>
              </a:defRPr>
            </a:lvl9pPr>
          </a:lstStyle>
          <a:p>
            <a:r>
              <a:rPr lang="en-GB" noProof="0" dirty="0" err="1"/>
              <a:t>Undertittel</a:t>
            </a:r>
            <a:endParaRPr lang="en-GB" noProof="0" dirty="0"/>
          </a:p>
        </p:txBody>
      </p:sp>
      <p:pic>
        <p:nvPicPr>
          <p:cNvPr id="13" name="Image 12"/>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Tree>
    <p:extLst>
      <p:ext uri="{BB962C8B-B14F-4D97-AF65-F5344CB8AC3E}">
        <p14:creationId xmlns:p14="http://schemas.microsoft.com/office/powerpoint/2010/main" val="2948162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content">
    <p:spTree>
      <p:nvGrpSpPr>
        <p:cNvPr id="1" name=""/>
        <p:cNvGrpSpPr/>
        <p:nvPr/>
      </p:nvGrpSpPr>
      <p:grpSpPr>
        <a:xfrm>
          <a:off x="0" y="0"/>
          <a:ext cx="0" cy="0"/>
          <a:chOff x="0" y="0"/>
          <a:chExt cx="0" cy="0"/>
        </a:xfrm>
      </p:grpSpPr>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2" name="Espace réservé du contenu 11"/>
          <p:cNvSpPr>
            <a:spLocks noGrp="1"/>
          </p:cNvSpPr>
          <p:nvPr>
            <p:ph sz="quarter" idx="13" hasCustomPrompt="1"/>
          </p:nvPr>
        </p:nvSpPr>
        <p:spPr bwMode="gray">
          <a:xfrm>
            <a:off x="515938" y="1484313"/>
            <a:ext cx="8088312" cy="4681537"/>
          </a:xfrm>
        </p:spPr>
        <p:txBody>
          <a:bodyPr/>
          <a:lstStyle>
            <a:lvl1pPr>
              <a:defRPr baseline="0"/>
            </a:lvl1pPr>
            <a:lvl2pPr>
              <a:defRPr baseline="0"/>
            </a:lvl2pPr>
            <a:lvl3pPr>
              <a:defRPr/>
            </a:lvl3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2</a:t>
            </a:r>
          </a:p>
          <a:p>
            <a:pPr lvl="2"/>
            <a:r>
              <a:rPr lang="en-GB" noProof="0" dirty="0" err="1"/>
              <a:t>Tekst</a:t>
            </a:r>
            <a:r>
              <a:rPr lang="en-GB" noProof="0" dirty="0"/>
              <a:t> </a:t>
            </a:r>
            <a:r>
              <a:rPr lang="en-GB" noProof="0" dirty="0" err="1"/>
              <a:t>nivå</a:t>
            </a:r>
            <a:r>
              <a:rPr lang="en-GB" noProof="0" dirty="0"/>
              <a:t> 3</a:t>
            </a:r>
          </a:p>
        </p:txBody>
      </p:sp>
      <p:sp>
        <p:nvSpPr>
          <p:cNvPr id="15" name="Plassholder for bunntekst 8"/>
          <p:cNvSpPr>
            <a:spLocks noGrp="1"/>
          </p:cNvSpPr>
          <p:nvPr>
            <p:ph type="ftr" sz="quarter" idx="3"/>
          </p:nvPr>
        </p:nvSpPr>
        <p:spPr>
          <a:xfrm>
            <a:off x="539552" y="6453336"/>
            <a:ext cx="2895600" cy="216024"/>
          </a:xfrm>
          <a:prstGeom prst="rect">
            <a:avLst/>
          </a:prstGeom>
        </p:spPr>
        <p:txBody>
          <a:bodyPr vert="horz" lIns="91440" tIns="45720" rIns="91440" bIns="45720" rtlCol="0" anchor="ctr"/>
          <a:lstStyle>
            <a:lvl1pPr algn="l">
              <a:defRPr sz="900">
                <a:solidFill>
                  <a:srgbClr val="232323"/>
                </a:solidFill>
              </a:defRPr>
            </a:lvl1pPr>
          </a:lstStyle>
          <a:p>
            <a:endParaRPr lang="nb-NO" dirty="0"/>
          </a:p>
        </p:txBody>
      </p:sp>
      <p:sp>
        <p:nvSpPr>
          <p:cNvPr id="16" name="Plassholder for lysbildenummer 9"/>
          <p:cNvSpPr>
            <a:spLocks noGrp="1"/>
          </p:cNvSpPr>
          <p:nvPr>
            <p:ph type="sldNum" sz="quarter" idx="4"/>
          </p:nvPr>
        </p:nvSpPr>
        <p:spPr>
          <a:xfrm>
            <a:off x="179512" y="6453337"/>
            <a:ext cx="333400" cy="216024"/>
          </a:xfrm>
          <a:prstGeom prst="rect">
            <a:avLst/>
          </a:prstGeom>
        </p:spPr>
        <p:txBody>
          <a:bodyPr vert="horz" lIns="91440" tIns="45720" rIns="91440" bIns="45720" rtlCol="0" anchor="ctr"/>
          <a:lstStyle>
            <a:lvl1pPr algn="r">
              <a:defRPr sz="1000">
                <a:solidFill>
                  <a:srgbClr val="232323"/>
                </a:solidFill>
              </a:defRPr>
            </a:lvl1pPr>
          </a:lstStyle>
          <a:p>
            <a:fld id="{5279AF0B-2D84-CD41-8CAF-017061CB9833}" type="slidenum">
              <a:rPr lang="nb-NO" smtClean="0"/>
              <a:pPr/>
              <a:t>‹#›</a:t>
            </a:fld>
            <a:endParaRPr lang="nb-NO"/>
          </a:p>
        </p:txBody>
      </p:sp>
    </p:spTree>
    <p:extLst>
      <p:ext uri="{BB962C8B-B14F-4D97-AF65-F5344CB8AC3E}">
        <p14:creationId xmlns:p14="http://schemas.microsoft.com/office/powerpoint/2010/main" val="11471722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mp; content">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8088511" cy="4681537"/>
          </a:xfrm>
          <a:prstGeom prst="rect">
            <a:avLst/>
          </a:prstGeom>
        </p:spPr>
        <p:txBody>
          <a:bodyPr/>
          <a:lstStyle>
            <a:lvl1pPr>
              <a:defRPr/>
            </a:lvl1pPr>
            <a:lvl2pPr>
              <a:defRPr/>
            </a:lvl2pPr>
            <a:lvl3pPr>
              <a:defRPr/>
            </a:lvl3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r>
              <a:rPr lang="en-GB" noProof="0" dirty="0" err="1"/>
              <a:t>Tekst</a:t>
            </a:r>
            <a:r>
              <a:rPr lang="en-GB" noProof="0" dirty="0"/>
              <a:t> </a:t>
            </a:r>
            <a:r>
              <a:rPr lang="en-GB" noProof="0" dirty="0" err="1"/>
              <a:t>nivå</a:t>
            </a:r>
            <a:r>
              <a:rPr lang="en-GB" noProof="0" dirty="0"/>
              <a:t> </a:t>
            </a:r>
            <a:r>
              <a:rPr lang="en-GB" noProof="0" dirty="0" err="1"/>
              <a:t>tre</a:t>
            </a:r>
            <a:endParaRPr lang="en-GB" noProof="0" dirty="0"/>
          </a:p>
        </p:txBody>
      </p:sp>
      <p:sp>
        <p:nvSpPr>
          <p:cNvPr id="8" name="Titre 7"/>
          <p:cNvSpPr>
            <a:spLocks noGrp="1"/>
          </p:cNvSpPr>
          <p:nvPr>
            <p:ph type="title" hasCustomPrompt="1"/>
          </p:nvPr>
        </p:nvSpPr>
        <p:spPr bwMode="gray">
          <a:xfrm>
            <a:off x="544439" y="316180"/>
            <a:ext cx="8045374" cy="332546"/>
          </a:xfrm>
        </p:spPr>
        <p:txBody>
          <a:bodyPr anchor="ct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4" name="Espace réservé du texte 3"/>
          <p:cNvSpPr>
            <a:spLocks noGrp="1"/>
          </p:cNvSpPr>
          <p:nvPr>
            <p:ph type="body" sz="quarter" idx="13" hasCustomPrompt="1"/>
          </p:nvPr>
        </p:nvSpPr>
        <p:spPr bwMode="gray">
          <a:xfrm>
            <a:off x="544439" y="656624"/>
            <a:ext cx="8045450" cy="269875"/>
          </a:xfrm>
          <a:prstGeom prst="rect">
            <a:avLst/>
          </a:prstGeom>
        </p:spPr>
        <p:txBody>
          <a:bodyPr vert="horz" lIns="0" tIns="45710" rIns="0" bIns="45710" rtlCol="0" anchor="ctr">
            <a:noAutofit/>
          </a:bodyPr>
          <a:lstStyle>
            <a:lvl1pPr marL="0" indent="0">
              <a:lnSpc>
                <a:spcPct val="90000"/>
              </a:lnSpc>
              <a:spcBef>
                <a:spcPct val="0"/>
              </a:spcBef>
              <a:buFont typeface="Arial" panose="020B0604020202020204" pitchFamily="34" charset="0"/>
              <a:buNone/>
              <a:defRPr lang="fr-FR" sz="1800" cap="none" smtClean="0">
                <a:solidFill>
                  <a:srgbClr val="CF022B"/>
                </a:solidFill>
                <a:latin typeface="+mj-lt"/>
                <a:ea typeface="+mj-ea"/>
                <a:cs typeface="+mj-cs"/>
              </a:defRPr>
            </a:lvl1pPr>
            <a:lvl2pPr>
              <a:defRPr lang="fr-FR" smtClean="0"/>
            </a:lvl2pPr>
            <a:lvl3pPr>
              <a:defRPr lang="fr-FR" smtClean="0"/>
            </a:lvl3pPr>
            <a:lvl4pPr>
              <a:defRPr lang="fr-FR" smtClean="0"/>
            </a:lvl4pPr>
            <a:lvl5pPr>
              <a:defRPr lang="en-GB"/>
            </a:lvl5pPr>
          </a:lstStyle>
          <a:p>
            <a:pPr marL="0" lvl="0">
              <a:lnSpc>
                <a:spcPct val="90000"/>
              </a:lnSpc>
              <a:spcBef>
                <a:spcPct val="0"/>
              </a:spcBef>
            </a:pPr>
            <a:r>
              <a:rPr lang="en-GB" noProof="0" dirty="0" err="1"/>
              <a:t>Undertittel</a:t>
            </a:r>
            <a:endParaRPr lang="en-GB" noProof="0" dirty="0"/>
          </a:p>
        </p:txBody>
      </p:sp>
    </p:spTree>
    <p:extLst>
      <p:ext uri="{BB962C8B-B14F-4D97-AF65-F5344CB8AC3E}">
        <p14:creationId xmlns:p14="http://schemas.microsoft.com/office/powerpoint/2010/main" val="4009756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 columns">
    <p:spTree>
      <p:nvGrpSpPr>
        <p:cNvPr id="1" name=""/>
        <p:cNvGrpSpPr/>
        <p:nvPr/>
      </p:nvGrpSpPr>
      <p:grpSpPr>
        <a:xfrm>
          <a:off x="0" y="0"/>
          <a:ext cx="0" cy="0"/>
          <a:chOff x="0" y="0"/>
          <a:chExt cx="0" cy="0"/>
        </a:xfrm>
      </p:grpSpPr>
      <p:sp>
        <p:nvSpPr>
          <p:cNvPr id="5" name="Espace réservé du contenu 4"/>
          <p:cNvSpPr>
            <a:spLocks noGrp="1"/>
          </p:cNvSpPr>
          <p:nvPr>
            <p:ph sz="quarter" idx="14" hasCustomPrompt="1"/>
          </p:nvPr>
        </p:nvSpPr>
        <p:spPr bwMode="gray">
          <a:xfrm>
            <a:off x="4716016" y="1484313"/>
            <a:ext cx="3888234" cy="4679062"/>
          </a:xfrm>
          <a:prstGeom prst="rect">
            <a:avLst/>
          </a:prstGeom>
        </p:spPr>
        <p:txBody>
          <a:bodyPr/>
          <a:lstStyle>
            <a:lvl1pPr>
              <a:defRPr sz="2000"/>
            </a:lvl1pPr>
            <a:lvl2pPr>
              <a:defRPr sz="1800"/>
            </a:lvl2pPr>
            <a:lvl3pPr>
              <a:defRPr sz="1600"/>
            </a:lvl3pPr>
            <a:lvl4pPr>
              <a:defRPr sz="1600"/>
            </a:lvl4pPr>
            <a:lvl5pPr>
              <a:defRPr sz="16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r>
              <a:rPr lang="en-GB" noProof="0" dirty="0" err="1"/>
              <a:t>Tekst</a:t>
            </a:r>
            <a:r>
              <a:rPr lang="en-GB" noProof="0" dirty="0"/>
              <a:t> </a:t>
            </a:r>
            <a:r>
              <a:rPr lang="en-GB" noProof="0" dirty="0" err="1"/>
              <a:t>nivå</a:t>
            </a:r>
            <a:r>
              <a:rPr lang="en-GB" noProof="0" dirty="0"/>
              <a:t> </a:t>
            </a:r>
            <a:r>
              <a:rPr lang="en-GB" noProof="0" dirty="0" err="1"/>
              <a:t>tre</a:t>
            </a:r>
            <a:endParaRPr lang="en-GB" noProof="0" dirty="0"/>
          </a:p>
        </p:txBody>
      </p:sp>
      <p:sp>
        <p:nvSpPr>
          <p:cNvPr id="3" name="Espace réservé du contenu 2"/>
          <p:cNvSpPr>
            <a:spLocks noGrp="1"/>
          </p:cNvSpPr>
          <p:nvPr>
            <p:ph idx="1" hasCustomPrompt="1"/>
          </p:nvPr>
        </p:nvSpPr>
        <p:spPr bwMode="gray">
          <a:xfrm>
            <a:off x="515939" y="1484313"/>
            <a:ext cx="3912046" cy="4678588"/>
          </a:xfrm>
          <a:prstGeom prst="rect">
            <a:avLst/>
          </a:prstGeom>
        </p:spPr>
        <p:txBody>
          <a:bodyPr/>
          <a:lstStyle>
            <a:lvl1pPr>
              <a:defRPr sz="2000" baseline="0"/>
            </a:lvl1pPr>
            <a:lvl2pPr>
              <a:defRPr sz="1800"/>
            </a:lvl2pPr>
            <a:lvl3pPr>
              <a:defRPr sz="1600"/>
            </a:lvl3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r>
              <a:rPr lang="en-GB" noProof="0" dirty="0" err="1"/>
              <a:t>Tekst</a:t>
            </a:r>
            <a:r>
              <a:rPr lang="en-GB" noProof="0" dirty="0"/>
              <a:t> </a:t>
            </a:r>
            <a:r>
              <a:rPr lang="en-GB" noProof="0" dirty="0" err="1"/>
              <a:t>nivå</a:t>
            </a:r>
            <a:r>
              <a:rPr lang="en-GB" noProof="0" dirty="0"/>
              <a:t> </a:t>
            </a:r>
            <a:r>
              <a:rPr lang="en-GB" noProof="0" dirty="0" err="1"/>
              <a:t>tre</a:t>
            </a:r>
            <a:endParaRPr lang="en-GB" noProof="0" dirty="0"/>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Tree>
    <p:extLst>
      <p:ext uri="{BB962C8B-B14F-4D97-AF65-F5344CB8AC3E}">
        <p14:creationId xmlns:p14="http://schemas.microsoft.com/office/powerpoint/2010/main" val="265808006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amp; rectangular picture">
    <p:spTree>
      <p:nvGrpSpPr>
        <p:cNvPr id="1" name=""/>
        <p:cNvGrpSpPr/>
        <p:nvPr/>
      </p:nvGrpSpPr>
      <p:grpSpPr>
        <a:xfrm>
          <a:off x="0" y="0"/>
          <a:ext cx="0" cy="0"/>
          <a:chOff x="0" y="0"/>
          <a:chExt cx="0" cy="0"/>
        </a:xfrm>
      </p:grpSpPr>
      <p:sp>
        <p:nvSpPr>
          <p:cNvPr id="3" name="Espace réservé du contenu 2"/>
          <p:cNvSpPr>
            <a:spLocks noGrp="1"/>
          </p:cNvSpPr>
          <p:nvPr>
            <p:ph idx="1" hasCustomPrompt="1"/>
          </p:nvPr>
        </p:nvSpPr>
        <p:spPr bwMode="gray">
          <a:xfrm>
            <a:off x="515938" y="1484312"/>
            <a:ext cx="4056063" cy="4681537"/>
          </a:xfrm>
          <a:prstGeom prst="rect">
            <a:avLst/>
          </a:prstGeom>
        </p:spPr>
        <p:txBody>
          <a:bodyPr/>
          <a:lstStyle>
            <a:lvl1pPr>
              <a:defRPr sz="2000"/>
            </a:lvl1pPr>
            <a:lvl2pPr>
              <a:defRPr sz="1800"/>
            </a:lvl2pPr>
            <a:lvl3pPr>
              <a:defRPr sz="1600"/>
            </a:lvl3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r>
              <a:rPr lang="en-GB" noProof="0" dirty="0" err="1"/>
              <a:t>Tekst</a:t>
            </a:r>
            <a:r>
              <a:rPr lang="en-GB" noProof="0" dirty="0"/>
              <a:t> </a:t>
            </a:r>
            <a:r>
              <a:rPr lang="en-GB" noProof="0" dirty="0" err="1"/>
              <a:t>nivå</a:t>
            </a:r>
            <a:r>
              <a:rPr lang="en-GB" noProof="0" dirty="0"/>
              <a:t> </a:t>
            </a:r>
            <a:r>
              <a:rPr lang="en-GB" noProof="0" dirty="0" err="1"/>
              <a:t>tre</a:t>
            </a:r>
            <a:endParaRPr lang="en-GB" noProof="0" dirty="0"/>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4" name="Espace réservé pour une image  3"/>
          <p:cNvSpPr>
            <a:spLocks noGrp="1"/>
          </p:cNvSpPr>
          <p:nvPr>
            <p:ph type="pic" sz="quarter" idx="13" hasCustomPrompt="1"/>
          </p:nvPr>
        </p:nvSpPr>
        <p:spPr bwMode="gray">
          <a:xfrm>
            <a:off x="4788024" y="1474788"/>
            <a:ext cx="4355975" cy="4691063"/>
          </a:xfrm>
          <a:prstGeom prst="rect">
            <a:avLst/>
          </a:prstGeom>
        </p:spPr>
        <p:txBody>
          <a:bodyPr/>
          <a:lstStyle>
            <a:lvl1pPr>
              <a:defRPr baseline="0"/>
            </a:lvl1pPr>
          </a:lstStyle>
          <a:p>
            <a:r>
              <a:rPr lang="en-GB" dirty="0" err="1"/>
              <a:t>Klikk</a:t>
            </a:r>
            <a:r>
              <a:rPr lang="en-GB" dirty="0"/>
              <a:t> </a:t>
            </a:r>
            <a:r>
              <a:rPr lang="en-GB" dirty="0" err="1"/>
              <a:t>på</a:t>
            </a:r>
            <a:r>
              <a:rPr lang="en-GB" dirty="0"/>
              <a:t> </a:t>
            </a:r>
            <a:r>
              <a:rPr lang="en-GB" dirty="0" err="1"/>
              <a:t>ikonet</a:t>
            </a:r>
            <a:r>
              <a:rPr lang="en-GB" dirty="0"/>
              <a:t> for å </a:t>
            </a:r>
            <a:r>
              <a:rPr lang="en-GB" dirty="0" err="1"/>
              <a:t>sette</a:t>
            </a:r>
            <a:r>
              <a:rPr lang="en-GB" dirty="0"/>
              <a:t> inn et </a:t>
            </a:r>
            <a:r>
              <a:rPr lang="en-GB" dirty="0" err="1"/>
              <a:t>bilde</a:t>
            </a:r>
            <a:endParaRPr lang="en-GB" dirty="0"/>
          </a:p>
        </p:txBody>
      </p:sp>
    </p:spTree>
    <p:extLst>
      <p:ext uri="{BB962C8B-B14F-4D97-AF65-F5344CB8AC3E}">
        <p14:creationId xmlns:p14="http://schemas.microsoft.com/office/powerpoint/2010/main" val="11492337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contents">
    <p:spTree>
      <p:nvGrpSpPr>
        <p:cNvPr id="1" name=""/>
        <p:cNvGrpSpPr/>
        <p:nvPr/>
      </p:nvGrpSpPr>
      <p:grpSpPr>
        <a:xfrm>
          <a:off x="0" y="0"/>
          <a:ext cx="0" cy="0"/>
          <a:chOff x="0" y="0"/>
          <a:chExt cx="0" cy="0"/>
        </a:xfrm>
      </p:grpSpPr>
      <p:sp>
        <p:nvSpPr>
          <p:cNvPr id="4" name="Rectangle 3"/>
          <p:cNvSpPr/>
          <p:nvPr userDrawn="1"/>
        </p:nvSpPr>
        <p:spPr bwMode="gray">
          <a:xfrm>
            <a:off x="0" y="1474788"/>
            <a:ext cx="4556345"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584698" y="1474788"/>
            <a:ext cx="4559301"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9" name="Rectangle 18"/>
          <p:cNvSpPr/>
          <p:nvPr userDrawn="1"/>
        </p:nvSpPr>
        <p:spPr bwMode="gray">
          <a:xfrm>
            <a:off x="0" y="3824288"/>
            <a:ext cx="4556345"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584698" y="3824288"/>
            <a:ext cx="4559301"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515938" y="147478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21" name="Espace réservé du contenu 2"/>
          <p:cNvSpPr>
            <a:spLocks noGrp="1"/>
          </p:cNvSpPr>
          <p:nvPr>
            <p:ph idx="13" hasCustomPrompt="1"/>
          </p:nvPr>
        </p:nvSpPr>
        <p:spPr bwMode="gray">
          <a:xfrm>
            <a:off x="4706951" y="1474788"/>
            <a:ext cx="4017130" cy="2314575"/>
          </a:xfrm>
          <a:prstGeom prst="rect">
            <a:avLst/>
          </a:prstGeom>
          <a:noFill/>
          <a:ln w="38100">
            <a:noFill/>
          </a:ln>
        </p:spPr>
        <p:txBody>
          <a:bodyPr lIns="0" rIns="0"/>
          <a:lstStyle>
            <a:lvl1pPr>
              <a:defRPr sz="1800"/>
            </a:lvl1pPr>
            <a:lvl2pPr>
              <a:defRPr sz="1600" baseline="0"/>
            </a:lvl2pPr>
            <a:lvl3pPr>
              <a:defRPr sz="1400"/>
            </a:lvl3pPr>
            <a:lvl4pPr>
              <a:defRPr sz="1100"/>
            </a:lvl4pPr>
            <a:lvl5pPr>
              <a:defRPr sz="11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p:txBody>
      </p:sp>
      <p:sp>
        <p:nvSpPr>
          <p:cNvPr id="22" name="Espace réservé du contenu 2"/>
          <p:cNvSpPr>
            <a:spLocks noGrp="1"/>
          </p:cNvSpPr>
          <p:nvPr>
            <p:ph idx="14" hasCustomPrompt="1"/>
          </p:nvPr>
        </p:nvSpPr>
        <p:spPr bwMode="gray">
          <a:xfrm>
            <a:off x="4706951" y="3844608"/>
            <a:ext cx="4017130"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p:txBody>
      </p:sp>
      <p:sp>
        <p:nvSpPr>
          <p:cNvPr id="23" name="Espace réservé du contenu 2"/>
          <p:cNvSpPr>
            <a:spLocks noGrp="1"/>
          </p:cNvSpPr>
          <p:nvPr>
            <p:ph idx="15" hasCustomPrompt="1"/>
          </p:nvPr>
        </p:nvSpPr>
        <p:spPr bwMode="gray">
          <a:xfrm>
            <a:off x="515938" y="3844608"/>
            <a:ext cx="4040407" cy="2314575"/>
          </a:xfrm>
          <a:prstGeom prst="rect">
            <a:avLst/>
          </a:prstGeom>
          <a:noFill/>
          <a:ln w="38100">
            <a:noFill/>
          </a:ln>
        </p:spPr>
        <p:txBody>
          <a:bodyPr lIns="0" rIns="0"/>
          <a:lstStyle>
            <a:lvl1pPr>
              <a:defRPr sz="1800"/>
            </a:lvl1pPr>
            <a:lvl2pPr>
              <a:defRPr sz="1600"/>
            </a:lvl2pPr>
            <a:lvl3pPr>
              <a:defRPr sz="1400"/>
            </a:lvl3pPr>
            <a:lvl4pPr>
              <a:defRPr sz="1100"/>
            </a:lvl4pPr>
            <a:lvl5pPr>
              <a:defRPr sz="1100"/>
            </a:lvl5p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p:txBody>
      </p:sp>
    </p:spTree>
    <p:extLst>
      <p:ext uri="{BB962C8B-B14F-4D97-AF65-F5344CB8AC3E}">
        <p14:creationId xmlns:p14="http://schemas.microsoft.com/office/powerpoint/2010/main" val="267262126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 contents">
    <p:spTree>
      <p:nvGrpSpPr>
        <p:cNvPr id="1" name=""/>
        <p:cNvGrpSpPr/>
        <p:nvPr/>
      </p:nvGrpSpPr>
      <p:grpSpPr>
        <a:xfrm>
          <a:off x="0" y="0"/>
          <a:ext cx="0" cy="0"/>
          <a:chOff x="0" y="0"/>
          <a:chExt cx="0" cy="0"/>
        </a:xfrm>
      </p:grpSpPr>
      <p:sp>
        <p:nvSpPr>
          <p:cNvPr id="4" name="Rectangle 3"/>
          <p:cNvSpPr/>
          <p:nvPr userDrawn="1"/>
        </p:nvSpPr>
        <p:spPr bwMode="gray">
          <a:xfrm>
            <a:off x="1" y="1474788"/>
            <a:ext cx="4891138" cy="4691062"/>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16" name="Rectangle 15"/>
          <p:cNvSpPr/>
          <p:nvPr userDrawn="1"/>
        </p:nvSpPr>
        <p:spPr bwMode="gray">
          <a:xfrm>
            <a:off x="4932040" y="1474788"/>
            <a:ext cx="4211960" cy="231457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20" name="Rectangle 19"/>
          <p:cNvSpPr/>
          <p:nvPr userDrawn="1"/>
        </p:nvSpPr>
        <p:spPr bwMode="gray">
          <a:xfrm>
            <a:off x="4932040" y="3824288"/>
            <a:ext cx="4211960" cy="2334895"/>
          </a:xfrm>
          <a:prstGeom prst="rect">
            <a:avLst/>
          </a:prstGeom>
          <a:solidFill>
            <a:schemeClr val="bg1">
              <a:lumMod val="95000"/>
            </a:schemeClr>
          </a:solidFill>
          <a:ln w="38100">
            <a:noFill/>
          </a:ln>
        </p:spPr>
        <p:txBody>
          <a:bodyPr vert="horz" lIns="108000" tIns="45710" rIns="108000" bIns="45710" rtlCol="0">
            <a:noAutofit/>
          </a:bodyPr>
          <a:lstStyle/>
          <a:p>
            <a:pPr marL="266700" lvl="0" indent="-266700">
              <a:spcBef>
                <a:spcPts val="1234"/>
              </a:spcBef>
              <a:buSzPct val="70000"/>
              <a:buFontTx/>
              <a:buBlip>
                <a:blip r:embed="rId2"/>
              </a:buBlip>
              <a:tabLst/>
            </a:pPr>
            <a:endParaRPr lang="en-GB" sz="2400" normalizeH="0" baseline="0">
              <a:solidFill>
                <a:schemeClr val="tx1"/>
              </a:solidFill>
            </a:endParaRPr>
          </a:p>
        </p:txBody>
      </p:sp>
      <p:sp>
        <p:nvSpPr>
          <p:cNvPr id="3" name="Espace réservé du contenu 2"/>
          <p:cNvSpPr>
            <a:spLocks noGrp="1"/>
          </p:cNvSpPr>
          <p:nvPr>
            <p:ph idx="1" hasCustomPrompt="1"/>
          </p:nvPr>
        </p:nvSpPr>
        <p:spPr bwMode="gray">
          <a:xfrm>
            <a:off x="1" y="1474788"/>
            <a:ext cx="4891138" cy="4691062"/>
          </a:xfrm>
          <a:prstGeom prst="rect">
            <a:avLst/>
          </a:prstGeom>
          <a:noFill/>
          <a:ln w="38100">
            <a:noFill/>
          </a:ln>
        </p:spPr>
        <p:txBody>
          <a:bodyPr lIns="504000" rIns="108000"/>
          <a:lstStyle>
            <a:lvl1pPr>
              <a:defRPr sz="2000"/>
            </a:lvl1pPr>
            <a:lvl2pPr>
              <a:defRPr sz="1600" baseline="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a:p>
            <a:pPr lvl="2"/>
            <a:r>
              <a:rPr lang="en-GB" dirty="0" err="1"/>
              <a:t>Tekst</a:t>
            </a:r>
            <a:r>
              <a:rPr lang="en-GB" dirty="0"/>
              <a:t> </a:t>
            </a:r>
            <a:r>
              <a:rPr lang="en-GB" dirty="0" err="1"/>
              <a:t>nivå</a:t>
            </a:r>
            <a:r>
              <a:rPr lang="en-GB" dirty="0"/>
              <a:t> </a:t>
            </a:r>
            <a:r>
              <a:rPr lang="en-GB" dirty="0" err="1"/>
              <a:t>tre</a:t>
            </a:r>
            <a:endParaRPr lang="en-GB" dirty="0"/>
          </a:p>
        </p:txBody>
      </p:sp>
      <p:sp>
        <p:nvSpPr>
          <p:cNvPr id="8" name="Titre 7"/>
          <p:cNvSpPr>
            <a:spLocks noGrp="1"/>
          </p:cNvSpPr>
          <p:nvPr>
            <p:ph type="title" hasCustomPrompt="1"/>
          </p:nvPr>
        </p:nvSpPr>
        <p:spPr bwMode="gray"/>
        <p:txBody>
          <a:bodyPr/>
          <a:lstStyle>
            <a:lvl1pPr>
              <a:defRPr/>
            </a:lvl1pPr>
          </a:lstStyle>
          <a:p>
            <a:r>
              <a:rPr lang="en-GB" noProof="0" dirty="0" err="1"/>
              <a:t>Tittel</a:t>
            </a:r>
            <a:endParaRPr lang="fr-FR" dirty="0"/>
          </a:p>
        </p:txBody>
      </p:sp>
      <p:sp>
        <p:nvSpPr>
          <p:cNvPr id="10" name="Espace réservé du pied de page 9"/>
          <p:cNvSpPr>
            <a:spLocks noGrp="1"/>
          </p:cNvSpPr>
          <p:nvPr>
            <p:ph type="ftr" sz="quarter" idx="11"/>
          </p:nvPr>
        </p:nvSpPr>
        <p:spPr bwMode="gray"/>
        <p:txBody>
          <a:bodyPr/>
          <a:lstStyle/>
          <a:p>
            <a:endParaRPr lang="fr-FR" dirty="0"/>
          </a:p>
        </p:txBody>
      </p:sp>
      <p:sp>
        <p:nvSpPr>
          <p:cNvPr id="11" name="Espace réservé du numéro de diapositive 10"/>
          <p:cNvSpPr>
            <a:spLocks noGrp="1"/>
          </p:cNvSpPr>
          <p:nvPr>
            <p:ph type="sldNum" sz="quarter" idx="12"/>
          </p:nvPr>
        </p:nvSpPr>
        <p:spPr bwMode="gray"/>
        <p:txBody>
          <a:bodyPr/>
          <a:lstStyle/>
          <a:p>
            <a:fld id="{AF43E6FD-AB27-4108-A2FC-346BB5F75E3F}" type="slidenum">
              <a:rPr lang="fr-FR" smtClean="0"/>
              <a:pPr/>
              <a:t>‹#›</a:t>
            </a:fld>
            <a:endParaRPr lang="fr-FR" dirty="0"/>
          </a:p>
        </p:txBody>
      </p:sp>
      <p:sp>
        <p:nvSpPr>
          <p:cNvPr id="21" name="Espace réservé du contenu 2"/>
          <p:cNvSpPr>
            <a:spLocks noGrp="1"/>
          </p:cNvSpPr>
          <p:nvPr>
            <p:ph idx="13" hasCustomPrompt="1"/>
          </p:nvPr>
        </p:nvSpPr>
        <p:spPr bwMode="gray">
          <a:xfrm>
            <a:off x="5206300" y="1474788"/>
            <a:ext cx="3663440" cy="2314575"/>
          </a:xfrm>
          <a:prstGeom prst="rect">
            <a:avLst/>
          </a:prstGeom>
          <a:noFill/>
          <a:ln w="38100">
            <a:noFill/>
          </a:ln>
        </p:spPr>
        <p:txBody>
          <a:bodyPr lIns="108000" rIns="108000"/>
          <a:lstStyle>
            <a:lvl1pPr>
              <a:defRPr sz="2000"/>
            </a:lvl1pPr>
            <a:lvl2pPr>
              <a:defRPr sz="1600"/>
            </a:lvl2pPr>
            <a:lvl3pPr>
              <a:defRPr sz="1400"/>
            </a:lvl3pPr>
            <a:lvl4pPr>
              <a:defRPr sz="105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a:p>
            <a:pPr lvl="2"/>
            <a:r>
              <a:rPr lang="en-GB" dirty="0" err="1"/>
              <a:t>Tekst</a:t>
            </a:r>
            <a:r>
              <a:rPr lang="en-GB" dirty="0"/>
              <a:t> </a:t>
            </a:r>
            <a:r>
              <a:rPr lang="en-GB" dirty="0" err="1"/>
              <a:t>nivå</a:t>
            </a:r>
            <a:r>
              <a:rPr lang="en-GB" dirty="0"/>
              <a:t> </a:t>
            </a:r>
            <a:r>
              <a:rPr lang="en-GB" dirty="0" err="1"/>
              <a:t>tre</a:t>
            </a:r>
            <a:endParaRPr lang="en-GB" dirty="0"/>
          </a:p>
        </p:txBody>
      </p:sp>
      <p:sp>
        <p:nvSpPr>
          <p:cNvPr id="22" name="Espace réservé du contenu 2"/>
          <p:cNvSpPr>
            <a:spLocks noGrp="1"/>
          </p:cNvSpPr>
          <p:nvPr>
            <p:ph idx="14" hasCustomPrompt="1"/>
          </p:nvPr>
        </p:nvSpPr>
        <p:spPr bwMode="gray">
          <a:xfrm>
            <a:off x="5206300" y="3844608"/>
            <a:ext cx="3663440" cy="2314575"/>
          </a:xfrm>
          <a:prstGeom prst="rect">
            <a:avLst/>
          </a:prstGeom>
          <a:noFill/>
          <a:ln w="38100">
            <a:noFill/>
          </a:ln>
        </p:spPr>
        <p:txBody>
          <a:bodyPr lIns="108000" rIns="108000"/>
          <a:lstStyle>
            <a:lvl1pPr>
              <a:defRPr sz="2000"/>
            </a:lvl1pPr>
            <a:lvl2pPr>
              <a:defRPr sz="1600"/>
            </a:lvl2pPr>
            <a:lvl3pPr>
              <a:defRPr sz="1400"/>
            </a:lvl3pPr>
            <a:lvl4pPr>
              <a:defRPr sz="1100"/>
            </a:lvl4pPr>
            <a:lvl5pPr>
              <a:defRPr sz="1100"/>
            </a:lvl5pPr>
          </a:lstStyle>
          <a:p>
            <a:pPr lvl="0"/>
            <a:r>
              <a:rPr lang="en-GB" dirty="0" err="1"/>
              <a:t>Tekst</a:t>
            </a:r>
            <a:r>
              <a:rPr lang="en-GB" dirty="0"/>
              <a:t> </a:t>
            </a:r>
            <a:r>
              <a:rPr lang="en-GB" dirty="0" err="1"/>
              <a:t>nivå</a:t>
            </a:r>
            <a:r>
              <a:rPr lang="en-GB" dirty="0"/>
              <a:t> </a:t>
            </a:r>
            <a:r>
              <a:rPr lang="en-GB" dirty="0" err="1"/>
              <a:t>en</a:t>
            </a:r>
            <a:endParaRPr lang="en-GB" dirty="0"/>
          </a:p>
          <a:p>
            <a:pPr lvl="1"/>
            <a:r>
              <a:rPr lang="en-GB" dirty="0" err="1"/>
              <a:t>Tekst</a:t>
            </a:r>
            <a:r>
              <a:rPr lang="en-GB" dirty="0"/>
              <a:t> </a:t>
            </a:r>
            <a:r>
              <a:rPr lang="en-GB" dirty="0" err="1"/>
              <a:t>nivå</a:t>
            </a:r>
            <a:r>
              <a:rPr lang="en-GB" dirty="0"/>
              <a:t> to</a:t>
            </a:r>
          </a:p>
          <a:p>
            <a:pPr lvl="2"/>
            <a:r>
              <a:rPr lang="en-GB" dirty="0" err="1"/>
              <a:t>Tekst</a:t>
            </a:r>
            <a:r>
              <a:rPr lang="en-GB" dirty="0"/>
              <a:t> </a:t>
            </a:r>
            <a:r>
              <a:rPr lang="en-GB" dirty="0" err="1"/>
              <a:t>nivå</a:t>
            </a:r>
            <a:r>
              <a:rPr lang="en-GB" dirty="0"/>
              <a:t> </a:t>
            </a:r>
            <a:r>
              <a:rPr lang="en-GB" dirty="0" err="1"/>
              <a:t>tre</a:t>
            </a:r>
            <a:endParaRPr lang="en-GB" dirty="0"/>
          </a:p>
        </p:txBody>
      </p:sp>
    </p:spTree>
    <p:extLst>
      <p:ext uri="{BB962C8B-B14F-4D97-AF65-F5344CB8AC3E}">
        <p14:creationId xmlns:p14="http://schemas.microsoft.com/office/powerpoint/2010/main" val="5846750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bwMode="gray">
          <a:xfrm>
            <a:off x="544439" y="190697"/>
            <a:ext cx="8045374" cy="790031"/>
          </a:xfrm>
          <a:prstGeom prst="rect">
            <a:avLst/>
          </a:prstGeom>
        </p:spPr>
        <p:txBody>
          <a:bodyPr vert="horz" lIns="0" tIns="45710" rIns="0" bIns="45710" rtlCol="0" anchor="b">
            <a:noAutofit/>
          </a:bodyPr>
          <a:lstStyle/>
          <a:p>
            <a:r>
              <a:rPr lang="en-GB" noProof="0" dirty="0" err="1"/>
              <a:t>Tittel</a:t>
            </a:r>
            <a:endParaRPr lang="fr-FR" dirty="0"/>
          </a:p>
        </p:txBody>
      </p:sp>
      <p:cxnSp>
        <p:nvCxnSpPr>
          <p:cNvPr id="11" name="Connecteur droit 10"/>
          <p:cNvCxnSpPr/>
          <p:nvPr/>
        </p:nvCxnSpPr>
        <p:spPr bwMode="gray">
          <a:xfrm>
            <a:off x="531466" y="6538281"/>
            <a:ext cx="0" cy="98754"/>
          </a:xfrm>
          <a:prstGeom prst="line">
            <a:avLst/>
          </a:prstGeom>
          <a:ln w="28575">
            <a:solidFill>
              <a:srgbClr val="CF022B"/>
            </a:solidFill>
          </a:ln>
        </p:spPr>
        <p:style>
          <a:lnRef idx="1">
            <a:schemeClr val="accent1"/>
          </a:lnRef>
          <a:fillRef idx="0">
            <a:schemeClr val="accent1"/>
          </a:fillRef>
          <a:effectRef idx="0">
            <a:schemeClr val="accent1"/>
          </a:effectRef>
          <a:fontRef idx="minor">
            <a:schemeClr val="tx1"/>
          </a:fontRef>
        </p:style>
      </p:cxnSp>
      <p:cxnSp>
        <p:nvCxnSpPr>
          <p:cNvPr id="16" name="Connecteur droit 15"/>
          <p:cNvCxnSpPr/>
          <p:nvPr/>
        </p:nvCxnSpPr>
        <p:spPr bwMode="gray">
          <a:xfrm>
            <a:off x="539750" y="1054174"/>
            <a:ext cx="641823" cy="0"/>
          </a:xfrm>
          <a:prstGeom prst="line">
            <a:avLst/>
          </a:prstGeom>
          <a:ln w="12700">
            <a:solidFill>
              <a:srgbClr val="CF022B"/>
            </a:solidFill>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bwMode="gray">
          <a:xfrm>
            <a:off x="0" y="1"/>
            <a:ext cx="9143728" cy="107092"/>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 name="Espace réservé du texte 6"/>
          <p:cNvSpPr>
            <a:spLocks noGrp="1"/>
          </p:cNvSpPr>
          <p:nvPr>
            <p:ph type="body" idx="1"/>
          </p:nvPr>
        </p:nvSpPr>
        <p:spPr bwMode="gray">
          <a:xfrm>
            <a:off x="515938" y="1484314"/>
            <a:ext cx="8088312" cy="4681536"/>
          </a:xfrm>
          <a:prstGeom prst="rect">
            <a:avLst/>
          </a:prstGeom>
        </p:spPr>
        <p:txBody>
          <a:bodyPr vert="horz" lIns="0" tIns="0" rIns="0" bIns="0" rtlCol="0">
            <a:normAutofit/>
          </a:bodyPr>
          <a:lstStyle/>
          <a:p>
            <a:pPr lvl="0"/>
            <a:r>
              <a:rPr lang="en-GB" noProof="0" dirty="0" err="1"/>
              <a:t>Tekst</a:t>
            </a:r>
            <a:r>
              <a:rPr lang="en-GB" noProof="0" dirty="0"/>
              <a:t> </a:t>
            </a:r>
            <a:r>
              <a:rPr lang="en-GB" noProof="0" dirty="0" err="1"/>
              <a:t>nivå</a:t>
            </a:r>
            <a:r>
              <a:rPr lang="en-GB" noProof="0" dirty="0"/>
              <a:t> </a:t>
            </a:r>
            <a:r>
              <a:rPr lang="en-GB" noProof="0" dirty="0" err="1"/>
              <a:t>en</a:t>
            </a:r>
            <a:endParaRPr lang="en-GB" noProof="0" dirty="0"/>
          </a:p>
          <a:p>
            <a:pPr lvl="1"/>
            <a:r>
              <a:rPr lang="en-GB" noProof="0" dirty="0" err="1"/>
              <a:t>Tekst</a:t>
            </a:r>
            <a:r>
              <a:rPr lang="en-GB" noProof="0" dirty="0"/>
              <a:t> </a:t>
            </a:r>
            <a:r>
              <a:rPr lang="en-GB" noProof="0" dirty="0" err="1"/>
              <a:t>nivå</a:t>
            </a:r>
            <a:r>
              <a:rPr lang="en-GB" noProof="0" dirty="0"/>
              <a:t> to</a:t>
            </a:r>
          </a:p>
          <a:p>
            <a:pPr lvl="2"/>
            <a:endParaRPr lang="en-GB" noProof="0" dirty="0"/>
          </a:p>
        </p:txBody>
      </p:sp>
      <p:pic>
        <p:nvPicPr>
          <p:cNvPr id="15" name="Image 14"/>
          <p:cNvPicPr>
            <a:picLocks noChangeAspect="1"/>
          </p:cNvPicPr>
          <p:nvPr/>
        </p:nvPicPr>
        <p:blipFill>
          <a:blip r:embed="rId17" cstate="print">
            <a:extLst>
              <a:ext uri="{28A0092B-C50C-407E-A947-70E740481C1C}">
                <a14:useLocalDpi xmlns:a14="http://schemas.microsoft.com/office/drawing/2010/main"/>
              </a:ext>
            </a:extLst>
          </a:blip>
          <a:stretch>
            <a:fillRect/>
          </a:stretch>
        </p:blipFill>
        <p:spPr bwMode="gray">
          <a:xfrm>
            <a:off x="8100392" y="6286978"/>
            <a:ext cx="560963" cy="410438"/>
          </a:xfrm>
          <a:prstGeom prst="rect">
            <a:avLst/>
          </a:prstGeom>
        </p:spPr>
      </p:pic>
      <p:sp>
        <p:nvSpPr>
          <p:cNvPr id="18" name="Plassholder for bunntekst 8"/>
          <p:cNvSpPr>
            <a:spLocks noGrp="1"/>
          </p:cNvSpPr>
          <p:nvPr>
            <p:ph type="ftr" sz="quarter" idx="3"/>
          </p:nvPr>
        </p:nvSpPr>
        <p:spPr>
          <a:xfrm>
            <a:off x="539552" y="6453336"/>
            <a:ext cx="2895600" cy="216024"/>
          </a:xfrm>
          <a:prstGeom prst="rect">
            <a:avLst/>
          </a:prstGeom>
        </p:spPr>
        <p:txBody>
          <a:bodyPr vert="horz" lIns="91440" tIns="45720" rIns="91440" bIns="45720" rtlCol="0" anchor="ctr"/>
          <a:lstStyle>
            <a:lvl1pPr algn="l">
              <a:defRPr sz="900">
                <a:solidFill>
                  <a:srgbClr val="232323"/>
                </a:solidFill>
              </a:defRPr>
            </a:lvl1pPr>
          </a:lstStyle>
          <a:p>
            <a:endParaRPr lang="nb-NO" dirty="0"/>
          </a:p>
        </p:txBody>
      </p:sp>
      <p:sp>
        <p:nvSpPr>
          <p:cNvPr id="10" name="Plassholder for lysbildenummer 9"/>
          <p:cNvSpPr>
            <a:spLocks noGrp="1"/>
          </p:cNvSpPr>
          <p:nvPr>
            <p:ph type="sldNum" sz="quarter" idx="4"/>
          </p:nvPr>
        </p:nvSpPr>
        <p:spPr>
          <a:xfrm>
            <a:off x="179512" y="6453337"/>
            <a:ext cx="333400" cy="216024"/>
          </a:xfrm>
          <a:prstGeom prst="rect">
            <a:avLst/>
          </a:prstGeom>
        </p:spPr>
        <p:txBody>
          <a:bodyPr vert="horz" lIns="91440" tIns="45720" rIns="91440" bIns="45720" rtlCol="0" anchor="ctr"/>
          <a:lstStyle>
            <a:lvl1pPr algn="r">
              <a:defRPr sz="1000">
                <a:solidFill>
                  <a:srgbClr val="232323"/>
                </a:solidFill>
              </a:defRPr>
            </a:lvl1pPr>
          </a:lstStyle>
          <a:p>
            <a:fld id="{5279AF0B-2D84-CD41-8CAF-017061CB9833}" type="slidenum">
              <a:rPr lang="nb-NO" smtClean="0"/>
              <a:pPr/>
              <a:t>‹#›</a:t>
            </a:fld>
            <a:endParaRPr lang="nb-NO"/>
          </a:p>
        </p:txBody>
      </p:sp>
    </p:spTree>
    <p:extLst>
      <p:ext uri="{BB962C8B-B14F-4D97-AF65-F5344CB8AC3E}">
        <p14:creationId xmlns:p14="http://schemas.microsoft.com/office/powerpoint/2010/main" val="838069321"/>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52" r:id="rId3"/>
    <p:sldLayoutId id="2147483650"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hf hdr="0" dt="0"/>
  <p:txStyles>
    <p:titleStyle>
      <a:lvl1pPr algn="l" defTabSz="914199" rtl="0" eaLnBrk="1" latinLnBrk="0" hangingPunct="1">
        <a:lnSpc>
          <a:spcPct val="90000"/>
        </a:lnSpc>
        <a:spcBef>
          <a:spcPct val="0"/>
        </a:spcBef>
        <a:buNone/>
        <a:defRPr sz="2200" kern="1200" cap="none" baseline="0">
          <a:solidFill>
            <a:schemeClr val="tx1"/>
          </a:solidFill>
          <a:latin typeface="Tahoma" panose="020B0604030504040204" pitchFamily="34" charset="0"/>
          <a:ea typeface="Tahoma" panose="020B0604030504040204" pitchFamily="34" charset="0"/>
          <a:cs typeface="Tahoma" panose="020B0604030504040204" pitchFamily="34" charset="0"/>
        </a:defRPr>
      </a:lvl1pPr>
    </p:titleStyle>
    <p:bodyStyle>
      <a:lvl1pPr marL="271463" indent="-271463" algn="l" defTabSz="914199" rtl="0" eaLnBrk="1" latinLnBrk="0" hangingPunct="1">
        <a:spcBef>
          <a:spcPts val="1800"/>
        </a:spcBef>
        <a:buClr>
          <a:srgbClr val="CF022B"/>
        </a:buClr>
        <a:buSzPct val="90000"/>
        <a:buFontTx/>
        <a:buBlip>
          <a:blip r:embed="rId18"/>
        </a:buBlip>
        <a:tabLst/>
        <a:defRPr sz="2000" kern="1200" normalizeH="0" baseline="0">
          <a:solidFill>
            <a:schemeClr val="tx1"/>
          </a:solidFill>
          <a:latin typeface="+mn-lt"/>
          <a:ea typeface="+mn-ea"/>
          <a:cs typeface="+mn-cs"/>
        </a:defRPr>
      </a:lvl1pPr>
      <a:lvl2pPr marL="715963" indent="-242888" algn="l" defTabSz="914199" rtl="0" eaLnBrk="1" latinLnBrk="0" hangingPunct="1">
        <a:spcBef>
          <a:spcPts val="411"/>
        </a:spcBef>
        <a:buClr>
          <a:schemeClr val="accent4"/>
        </a:buClr>
        <a:buSzPct val="100000"/>
        <a:buFont typeface="Wingdings" panose="05000000000000000000" pitchFamily="2" charset="2"/>
        <a:buChar char=""/>
        <a:tabLst/>
        <a:defRPr sz="1800" kern="1200">
          <a:solidFill>
            <a:schemeClr val="tx1"/>
          </a:solidFill>
          <a:latin typeface="+mn-lt"/>
          <a:ea typeface="+mn-ea"/>
          <a:cs typeface="+mn-cs"/>
        </a:defRPr>
      </a:lvl2pPr>
      <a:lvl3pPr marL="989013" marR="0" indent="-203200" algn="l" defTabSz="725488" rtl="0" eaLnBrk="1" fontAlgn="auto" latinLnBrk="0" hangingPunct="1">
        <a:lnSpc>
          <a:spcPct val="100000"/>
        </a:lnSpc>
        <a:spcBef>
          <a:spcPts val="411"/>
        </a:spcBef>
        <a:spcAft>
          <a:spcPts val="0"/>
        </a:spcAft>
        <a:buClrTx/>
        <a:buSzTx/>
        <a:buFont typeface="Calibri" panose="020F0502020204030204" pitchFamily="34" charset="0"/>
        <a:buChar char="‐"/>
        <a:tabLst/>
        <a:defRPr lang="fr-FR" sz="1600" i="0" kern="1200" baseline="0" dirty="0" smtClean="0">
          <a:solidFill>
            <a:schemeClr val="tx1"/>
          </a:solidFill>
          <a:latin typeface="+mn-lt"/>
          <a:ea typeface="+mn-ea"/>
          <a:cs typeface="+mn-cs"/>
        </a:defRPr>
      </a:lvl3pPr>
      <a:lvl4pPr marL="990600" indent="-206375" algn="l" defTabSz="914199" rtl="0" eaLnBrk="1" latinLnBrk="0" hangingPunct="1">
        <a:spcBef>
          <a:spcPts val="0"/>
        </a:spcBef>
        <a:buFont typeface="Calibri" panose="020F0502020204030204" pitchFamily="34" charset="0"/>
        <a:buChar char="‐"/>
        <a:tabLst/>
        <a:defRPr sz="1600" i="0" kern="1200">
          <a:solidFill>
            <a:schemeClr val="tx1"/>
          </a:solidFill>
          <a:latin typeface="+mn-lt"/>
          <a:ea typeface="+mn-ea"/>
          <a:cs typeface="+mn-cs"/>
        </a:defRPr>
      </a:lvl4pPr>
      <a:lvl5pPr marL="985838" marR="0" indent="-198438" algn="l" defTabSz="914199" rtl="0" eaLnBrk="1" fontAlgn="auto" latinLnBrk="0" hangingPunct="1">
        <a:lnSpc>
          <a:spcPct val="100000"/>
        </a:lnSpc>
        <a:spcBef>
          <a:spcPts val="0"/>
        </a:spcBef>
        <a:spcAft>
          <a:spcPts val="0"/>
        </a:spcAft>
        <a:buClrTx/>
        <a:buSzTx/>
        <a:buFont typeface="Calibri" panose="020F0502020204030204" pitchFamily="34" charset="0"/>
        <a:buChar char="‐"/>
        <a:tabLst/>
        <a:defRPr sz="1600" i="0" kern="1200">
          <a:solidFill>
            <a:schemeClr val="tx1"/>
          </a:solidFill>
          <a:latin typeface="+mn-lt"/>
          <a:ea typeface="+mn-ea"/>
          <a:cs typeface="+mn-cs"/>
        </a:defRPr>
      </a:lvl5pPr>
      <a:lvl6pPr marL="1079500" indent="-8890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6pPr>
      <a:lvl7pPr marL="360000" indent="0" algn="l" defTabSz="914199" rtl="0" eaLnBrk="1" latinLnBrk="0" hangingPunct="1">
        <a:spcBef>
          <a:spcPct val="20000"/>
        </a:spcBef>
        <a:buFont typeface="Calibri" panose="020F0502020204030204" pitchFamily="34" charset="0"/>
        <a:buChar char="‐"/>
        <a:defRPr sz="1600" kern="1200">
          <a:solidFill>
            <a:schemeClr val="tx1"/>
          </a:solidFill>
          <a:latin typeface="+mn-lt"/>
          <a:ea typeface="+mn-ea"/>
          <a:cs typeface="+mn-cs"/>
        </a:defRPr>
      </a:lvl7pPr>
      <a:lvl8pPr marL="34282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345" indent="-228550" algn="l" defTabSz="91419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fr-FR"/>
      </a:defPPr>
      <a:lvl1pPr marL="0" algn="l" defTabSz="914199" rtl="0" eaLnBrk="1" latinLnBrk="0" hangingPunct="1">
        <a:defRPr sz="1800" kern="1200">
          <a:solidFill>
            <a:schemeClr val="tx1"/>
          </a:solidFill>
          <a:latin typeface="+mn-lt"/>
          <a:ea typeface="+mn-ea"/>
          <a:cs typeface="+mn-cs"/>
        </a:defRPr>
      </a:lvl1pPr>
      <a:lvl2pPr marL="457100" algn="l" defTabSz="914199" rtl="0" eaLnBrk="1" latinLnBrk="0" hangingPunct="1">
        <a:defRPr sz="1800" kern="1200">
          <a:solidFill>
            <a:schemeClr val="tx1"/>
          </a:solidFill>
          <a:latin typeface="+mn-lt"/>
          <a:ea typeface="+mn-ea"/>
          <a:cs typeface="+mn-cs"/>
        </a:defRPr>
      </a:lvl2pPr>
      <a:lvl3pPr marL="914199" algn="l" defTabSz="914199" rtl="0" eaLnBrk="1" latinLnBrk="0" hangingPunct="1">
        <a:defRPr sz="1800" kern="1200">
          <a:solidFill>
            <a:schemeClr val="tx1"/>
          </a:solidFill>
          <a:latin typeface="+mn-lt"/>
          <a:ea typeface="+mn-ea"/>
          <a:cs typeface="+mn-cs"/>
        </a:defRPr>
      </a:lvl3pPr>
      <a:lvl4pPr marL="1371299" algn="l" defTabSz="914199" rtl="0" eaLnBrk="1" latinLnBrk="0" hangingPunct="1">
        <a:defRPr sz="1800" kern="1200">
          <a:solidFill>
            <a:schemeClr val="tx1"/>
          </a:solidFill>
          <a:latin typeface="+mn-lt"/>
          <a:ea typeface="+mn-ea"/>
          <a:cs typeface="+mn-cs"/>
        </a:defRPr>
      </a:lvl4pPr>
      <a:lvl5pPr marL="1828398" algn="l" defTabSz="914199" rtl="0" eaLnBrk="1" latinLnBrk="0" hangingPunct="1">
        <a:defRPr sz="1800" kern="1200">
          <a:solidFill>
            <a:schemeClr val="tx1"/>
          </a:solidFill>
          <a:latin typeface="+mn-lt"/>
          <a:ea typeface="+mn-ea"/>
          <a:cs typeface="+mn-cs"/>
        </a:defRPr>
      </a:lvl5pPr>
      <a:lvl6pPr marL="2285498" algn="l" defTabSz="914199" rtl="0" eaLnBrk="1" latinLnBrk="0" hangingPunct="1">
        <a:defRPr sz="1800" kern="1200">
          <a:solidFill>
            <a:schemeClr val="tx1"/>
          </a:solidFill>
          <a:latin typeface="+mn-lt"/>
          <a:ea typeface="+mn-ea"/>
          <a:cs typeface="+mn-cs"/>
        </a:defRPr>
      </a:lvl6pPr>
      <a:lvl7pPr marL="2742596" algn="l" defTabSz="914199" rtl="0" eaLnBrk="1" latinLnBrk="0" hangingPunct="1">
        <a:defRPr sz="1800" kern="1200">
          <a:solidFill>
            <a:schemeClr val="tx1"/>
          </a:solidFill>
          <a:latin typeface="+mn-lt"/>
          <a:ea typeface="+mn-ea"/>
          <a:cs typeface="+mn-cs"/>
        </a:defRPr>
      </a:lvl7pPr>
      <a:lvl8pPr marL="3199696" algn="l" defTabSz="914199" rtl="0" eaLnBrk="1" latinLnBrk="0" hangingPunct="1">
        <a:defRPr sz="1800" kern="1200">
          <a:solidFill>
            <a:schemeClr val="tx1"/>
          </a:solidFill>
          <a:latin typeface="+mn-lt"/>
          <a:ea typeface="+mn-ea"/>
          <a:cs typeface="+mn-cs"/>
        </a:defRPr>
      </a:lvl8pPr>
      <a:lvl9pPr marL="3656795" algn="l" defTabSz="91419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gif"/><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1.gif"/><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9.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comments" Target="../comments/comment2.xml"/><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4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4.xml"/><Relationship Id="rId4" Type="http://schemas.openxmlformats.org/officeDocument/2006/relationships/image" Target="../media/image10.png"/></Relationships>
</file>

<file path=ppt/slides/_rels/slide60.xml.rels><?xml version="1.0" encoding="UTF-8" standalone="yes"?>
<Relationships xmlns="http://schemas.openxmlformats.org/package/2006/relationships"><Relationship Id="rId3" Type="http://schemas.openxmlformats.org/officeDocument/2006/relationships/image" Target="../media/image48.jp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4.xm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5.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3.jpg"/><Relationship Id="rId4" Type="http://schemas.openxmlformats.org/officeDocument/2006/relationships/image" Target="../media/image12.jpg"/></Relationships>
</file>

<file path=ppt/slides/_rels/slide8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4.xml"/><Relationship Id="rId5" Type="http://schemas.openxmlformats.org/officeDocument/2006/relationships/image" Target="../media/image61.png"/><Relationship Id="rId4" Type="http://schemas.openxmlformats.org/officeDocument/2006/relationships/image" Target="../media/image60.png"/></Relationships>
</file>

<file path=ppt/slides/_rels/slide8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image" Target="../media/image70.jp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3" Type="http://schemas.openxmlformats.org/officeDocument/2006/relationships/hyperlink" Target="mailto:saga.davidsdottir@soprasteria.com" TargetMode="External"/><Relationship Id="rId2" Type="http://schemas.openxmlformats.org/officeDocument/2006/relationships/hyperlink" Target="mailto:audun.brekke@soprasteria.com" TargetMode="Externa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ctrTitle"/>
          </p:nvPr>
        </p:nvSpPr>
        <p:spPr>
          <a:xfrm>
            <a:off x="551884" y="4106342"/>
            <a:ext cx="6451431" cy="535511"/>
          </a:xfrm>
        </p:spPr>
        <p:txBody>
          <a:bodyPr/>
          <a:lstStyle/>
          <a:p>
            <a:r>
              <a:rPr lang="nb-NO" sz="3200" dirty="0">
                <a:latin typeface="Calibri" panose="020F0502020204030204" pitchFamily="34" charset="0"/>
                <a:cs typeface="Calibri" panose="020F0502020204030204" pitchFamily="34" charset="0"/>
              </a:rPr>
              <a:t>Introduksjon til test</a:t>
            </a:r>
            <a:endParaRPr lang="nb-NO" sz="3200" noProof="0" dirty="0">
              <a:latin typeface="Calibri" panose="020F0502020204030204" pitchFamily="34" charset="0"/>
              <a:cs typeface="Calibri" panose="020F0502020204030204" pitchFamily="34" charset="0"/>
            </a:endParaRPr>
          </a:p>
        </p:txBody>
      </p:sp>
      <p:sp>
        <p:nvSpPr>
          <p:cNvPr id="3" name="Undertittel 2"/>
          <p:cNvSpPr>
            <a:spLocks noGrp="1"/>
          </p:cNvSpPr>
          <p:nvPr>
            <p:ph type="subTitle" idx="1"/>
          </p:nvPr>
        </p:nvSpPr>
        <p:spPr>
          <a:xfrm>
            <a:off x="546100" y="4653136"/>
            <a:ext cx="6457215" cy="307777"/>
          </a:xfrm>
        </p:spPr>
        <p:txBody>
          <a:bodyPr/>
          <a:lstStyle/>
          <a:p>
            <a:endParaRPr lang="nb-NO" dirty="0">
              <a:latin typeface="+mn-lt"/>
            </a:endParaRPr>
          </a:p>
        </p:txBody>
      </p:sp>
    </p:spTree>
    <p:extLst>
      <p:ext uri="{BB962C8B-B14F-4D97-AF65-F5344CB8AC3E}">
        <p14:creationId xmlns:p14="http://schemas.microsoft.com/office/powerpoint/2010/main" val="30497207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44439" y="188640"/>
            <a:ext cx="8045374" cy="792088"/>
          </a:xfrm>
        </p:spPr>
        <p:txBody>
          <a:bodyPr/>
          <a:lstStyle/>
          <a:p>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br>
              <a:rPr lang="nb-NO" dirty="0">
                <a:latin typeface="+mn-lt"/>
              </a:rPr>
            </a:br>
            <a:r>
              <a:rPr lang="nb-NO" dirty="0">
                <a:latin typeface="+mn-lt"/>
              </a:rPr>
              <a:t>Fra kravspesifikasjon til endelig produkt</a:t>
            </a:r>
            <a:endParaRPr lang="en-US" dirty="0">
              <a:latin typeface="+mn-lt"/>
            </a:endParaRPr>
          </a:p>
        </p:txBody>
      </p:sp>
      <p:pic>
        <p:nvPicPr>
          <p:cNvPr id="3" name="Content Placeholder 2"/>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1511668" y="2096052"/>
            <a:ext cx="6096851" cy="3458058"/>
          </a:xfrm>
        </p:spPr>
      </p:pic>
      <p:sp>
        <p:nvSpPr>
          <p:cNvPr id="4" name="Plassholder for lysbildenummer 3"/>
          <p:cNvSpPr>
            <a:spLocks noGrp="1"/>
          </p:cNvSpPr>
          <p:nvPr>
            <p:ph type="sldNum" sz="quarter" idx="4"/>
          </p:nvPr>
        </p:nvSpPr>
        <p:spPr/>
        <p:txBody>
          <a:bodyPr/>
          <a:lstStyle/>
          <a:p>
            <a:fld id="{AF43E6FD-AB27-4108-A2FC-346BB5F75E3F}" type="slidenum">
              <a:rPr lang="fr-FR" smtClean="0"/>
              <a:pPr/>
              <a:t>10</a:t>
            </a:fld>
            <a:endParaRPr lang="fr-FR" dirty="0"/>
          </a:p>
        </p:txBody>
      </p:sp>
    </p:spTree>
    <p:extLst>
      <p:ext uri="{BB962C8B-B14F-4D97-AF65-F5344CB8AC3E}">
        <p14:creationId xmlns:p14="http://schemas.microsoft.com/office/powerpoint/2010/main" val="419705584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44438" y="190697"/>
            <a:ext cx="8492057" cy="790031"/>
          </a:xfrm>
        </p:spPr>
        <p:txBody>
          <a:bodyPr/>
          <a:lstStyle/>
          <a:p>
            <a:r>
              <a:rPr lang="en-US" dirty="0"/>
              <a:t>Fra </a:t>
            </a:r>
            <a:r>
              <a:rPr lang="en-US" dirty="0" err="1"/>
              <a:t>kravspesifikasjon</a:t>
            </a:r>
            <a:r>
              <a:rPr lang="en-US" dirty="0"/>
              <a:t> </a:t>
            </a:r>
            <a:r>
              <a:rPr lang="en-US" dirty="0" err="1"/>
              <a:t>til</a:t>
            </a:r>
            <a:r>
              <a:rPr lang="en-US" dirty="0"/>
              <a:t> </a:t>
            </a:r>
            <a:r>
              <a:rPr lang="en-US" dirty="0" err="1"/>
              <a:t>endelig</a:t>
            </a:r>
            <a:r>
              <a:rPr lang="en-US" dirty="0"/>
              <a:t> </a:t>
            </a:r>
            <a:r>
              <a:rPr lang="en-US" dirty="0" err="1"/>
              <a:t>produkt</a:t>
            </a:r>
            <a:endParaRPr lang="en-US" dirty="0"/>
          </a:p>
        </p:txBody>
      </p:sp>
      <p:sp>
        <p:nvSpPr>
          <p:cNvPr id="3" name="Plassholder for innhold 2"/>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AF43E6FD-AB27-4108-A2FC-346BB5F75E3F}" type="slidenum">
              <a:rPr lang="fr-FR" smtClean="0"/>
              <a:pPr/>
              <a:t>11</a:t>
            </a:fld>
            <a:endParaRPr lang="fr-FR"/>
          </a:p>
        </p:txBody>
      </p:sp>
      <p:pic>
        <p:nvPicPr>
          <p:cNvPr id="6" name="Picture 5"/>
          <p:cNvPicPr>
            <a:picLocks noChangeAspect="1"/>
          </p:cNvPicPr>
          <p:nvPr/>
        </p:nvPicPr>
        <p:blipFill>
          <a:blip r:embed="rId3"/>
          <a:stretch>
            <a:fillRect/>
          </a:stretch>
        </p:blipFill>
        <p:spPr>
          <a:xfrm>
            <a:off x="535364" y="990497"/>
            <a:ext cx="7999640" cy="4825082"/>
          </a:xfrm>
          <a:prstGeom prst="rect">
            <a:avLst/>
          </a:prstGeom>
        </p:spPr>
      </p:pic>
    </p:spTree>
    <p:extLst>
      <p:ext uri="{BB962C8B-B14F-4D97-AF65-F5344CB8AC3E}">
        <p14:creationId xmlns:p14="http://schemas.microsoft.com/office/powerpoint/2010/main" val="26247972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Content Placeholder 5"/>
          <p:cNvSpPr>
            <a:spLocks noGrp="1"/>
          </p:cNvSpPr>
          <p:nvPr>
            <p:ph sz="quarter" idx="14"/>
          </p:nvPr>
        </p:nvSpPr>
        <p:spPr>
          <a:xfrm>
            <a:off x="4716016" y="1484313"/>
            <a:ext cx="3888234" cy="1512639"/>
          </a:xfrm>
        </p:spPr>
        <p:txBody>
          <a:bodyPr/>
          <a:lstStyle/>
          <a:p>
            <a:r>
              <a:rPr lang="sv-SE" dirty="0"/>
              <a:t>Testanalytiker / </a:t>
            </a:r>
            <a:r>
              <a:rPr lang="sv-SE" dirty="0" err="1"/>
              <a:t>programmerere</a:t>
            </a:r>
            <a:endParaRPr lang="sv-SE" dirty="0"/>
          </a:p>
          <a:p>
            <a:r>
              <a:rPr lang="sv-SE" dirty="0"/>
              <a:t>MÅ ha 100% logisk </a:t>
            </a:r>
            <a:r>
              <a:rPr lang="sv-SE" dirty="0" err="1"/>
              <a:t>eksakthet</a:t>
            </a:r>
            <a:endParaRPr lang="nb-NO" dirty="0"/>
          </a:p>
        </p:txBody>
      </p:sp>
      <p:sp>
        <p:nvSpPr>
          <p:cNvPr id="3" name="Content Placeholder 2"/>
          <p:cNvSpPr>
            <a:spLocks noGrp="1"/>
          </p:cNvSpPr>
          <p:nvPr>
            <p:ph idx="1"/>
          </p:nvPr>
        </p:nvSpPr>
        <p:spPr>
          <a:xfrm>
            <a:off x="515939" y="1484313"/>
            <a:ext cx="3912046" cy="1512639"/>
          </a:xfrm>
        </p:spPr>
        <p:txBody>
          <a:bodyPr/>
          <a:lstStyle/>
          <a:p>
            <a:pPr>
              <a:buFont typeface="Arial" panose="020B0604020202020204" pitchFamily="34" charset="0"/>
              <a:buChar char="•"/>
            </a:pPr>
            <a:r>
              <a:rPr lang="sv-SE" dirty="0"/>
              <a:t>Kravanalytiker	</a:t>
            </a:r>
          </a:p>
          <a:p>
            <a:pPr>
              <a:buFont typeface="Arial" panose="020B0604020202020204" pitchFamily="34" charset="0"/>
              <a:buChar char="•"/>
            </a:pPr>
            <a:r>
              <a:rPr lang="sv-SE" dirty="0" err="1"/>
              <a:t>Trenger</a:t>
            </a:r>
            <a:r>
              <a:rPr lang="sv-SE" dirty="0"/>
              <a:t> </a:t>
            </a:r>
            <a:r>
              <a:rPr lang="sv-SE" dirty="0" err="1"/>
              <a:t>ikke</a:t>
            </a:r>
            <a:r>
              <a:rPr lang="sv-SE" dirty="0"/>
              <a:t> 100% logisk 		</a:t>
            </a:r>
            <a:endParaRPr lang="nb-NO" dirty="0"/>
          </a:p>
        </p:txBody>
      </p:sp>
      <p:sp>
        <p:nvSpPr>
          <p:cNvPr id="2" name="Title 1"/>
          <p:cNvSpPr>
            <a:spLocks noGrp="1"/>
          </p:cNvSpPr>
          <p:nvPr>
            <p:ph type="title"/>
          </p:nvPr>
        </p:nvSpPr>
        <p:spPr/>
        <p:txBody>
          <a:bodyPr/>
          <a:lstStyle/>
          <a:p>
            <a:r>
              <a:rPr lang="sv-SE" dirty="0"/>
              <a:t>Krav </a:t>
            </a:r>
            <a:r>
              <a:rPr lang="sv-SE" dirty="0" err="1"/>
              <a:t>og</a:t>
            </a:r>
            <a:r>
              <a:rPr lang="sv-SE" dirty="0"/>
              <a:t> test </a:t>
            </a:r>
            <a:r>
              <a:rPr lang="sv-SE" dirty="0" err="1"/>
              <a:t>henger</a:t>
            </a:r>
            <a:r>
              <a:rPr lang="sv-SE" dirty="0"/>
              <a:t> tett </a:t>
            </a:r>
            <a:r>
              <a:rPr lang="sv-SE" dirty="0" err="1"/>
              <a:t>sammen</a:t>
            </a:r>
            <a:r>
              <a:rPr lang="sv-SE" dirty="0"/>
              <a:t> (Endre </a:t>
            </a:r>
            <a:r>
              <a:rPr lang="sv-SE" dirty="0" err="1"/>
              <a:t>innhold</a:t>
            </a:r>
            <a:r>
              <a:rPr lang="sv-SE" dirty="0"/>
              <a:t> i denne siden)</a:t>
            </a:r>
            <a:endParaRPr lang="nb-NO" dirty="0"/>
          </a:p>
        </p:txBody>
      </p:sp>
      <p:sp>
        <p:nvSpPr>
          <p:cNvPr id="5" name="Slide Number Placeholder 4"/>
          <p:cNvSpPr>
            <a:spLocks noGrp="1"/>
          </p:cNvSpPr>
          <p:nvPr>
            <p:ph type="sldNum" sz="quarter" idx="12"/>
          </p:nvPr>
        </p:nvSpPr>
        <p:spPr/>
        <p:txBody>
          <a:bodyPr/>
          <a:lstStyle/>
          <a:p>
            <a:fld id="{5279AF0B-2D84-CD41-8CAF-017061CB9833}" type="slidenum">
              <a:rPr lang="nb-NO" smtClean="0"/>
              <a:pPr/>
              <a:t>12</a:t>
            </a:fld>
            <a:endParaRPr lang="nb-NO"/>
          </a:p>
        </p:txBody>
      </p:sp>
      <p:sp>
        <p:nvSpPr>
          <p:cNvPr id="7" name="TextBox 6"/>
          <p:cNvSpPr txBox="1"/>
          <p:nvPr/>
        </p:nvSpPr>
        <p:spPr>
          <a:xfrm>
            <a:off x="539552" y="3645024"/>
            <a:ext cx="8050261" cy="954107"/>
          </a:xfrm>
          <a:prstGeom prst="rect">
            <a:avLst/>
          </a:prstGeom>
          <a:noFill/>
        </p:spPr>
        <p:txBody>
          <a:bodyPr wrap="square" rtlCol="0">
            <a:spAutoFit/>
          </a:bodyPr>
          <a:lstStyle/>
          <a:p>
            <a:pPr algn="ctr"/>
            <a:r>
              <a:rPr lang="sv-SE" sz="2800" dirty="0"/>
              <a:t>LAG TESTBARE KRAV!</a:t>
            </a:r>
          </a:p>
          <a:p>
            <a:pPr algn="ctr"/>
            <a:endParaRPr lang="sv-SE" sz="2800" dirty="0"/>
          </a:p>
        </p:txBody>
      </p:sp>
      <p:sp>
        <p:nvSpPr>
          <p:cNvPr id="8" name="TextBox 7"/>
          <p:cNvSpPr txBox="1"/>
          <p:nvPr/>
        </p:nvSpPr>
        <p:spPr>
          <a:xfrm>
            <a:off x="690885" y="4150078"/>
            <a:ext cx="8050261" cy="954107"/>
          </a:xfrm>
          <a:prstGeom prst="rect">
            <a:avLst/>
          </a:prstGeom>
          <a:noFill/>
        </p:spPr>
        <p:txBody>
          <a:bodyPr wrap="square" rtlCol="0">
            <a:spAutoFit/>
          </a:bodyPr>
          <a:lstStyle/>
          <a:p>
            <a:pPr algn="ctr"/>
            <a:endParaRPr lang="sv-SE" sz="2800" dirty="0"/>
          </a:p>
          <a:p>
            <a:pPr algn="ctr"/>
            <a:r>
              <a:rPr lang="sv-SE" sz="2800" dirty="0"/>
              <a:t>Testfall = </a:t>
            </a:r>
            <a:r>
              <a:rPr lang="sv-SE" sz="2800" dirty="0" err="1"/>
              <a:t>Akseptansekriterier</a:t>
            </a:r>
            <a:r>
              <a:rPr lang="sv-SE" sz="2800" dirty="0"/>
              <a:t> = </a:t>
            </a:r>
            <a:r>
              <a:rPr lang="sv-SE" sz="2800" dirty="0" err="1"/>
              <a:t>Kravspesifikasjon</a:t>
            </a:r>
            <a:endParaRPr lang="nb-NO" sz="2800" dirty="0"/>
          </a:p>
        </p:txBody>
      </p:sp>
    </p:spTree>
    <p:extLst>
      <p:ext uri="{BB962C8B-B14F-4D97-AF65-F5344CB8AC3E}">
        <p14:creationId xmlns:p14="http://schemas.microsoft.com/office/powerpoint/2010/main" val="3077619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tel 7"/>
          <p:cNvSpPr>
            <a:spLocks noGrp="1"/>
          </p:cNvSpPr>
          <p:nvPr>
            <p:ph type="title"/>
          </p:nvPr>
        </p:nvSpPr>
        <p:spPr>
          <a:xfrm>
            <a:off x="544438" y="190697"/>
            <a:ext cx="8276033" cy="790031"/>
          </a:xfrm>
        </p:spPr>
        <p:txBody>
          <a:bodyPr/>
          <a:lstStyle/>
          <a:p>
            <a:r>
              <a:rPr lang="en-US" dirty="0"/>
              <a:t>Fra </a:t>
            </a:r>
            <a:r>
              <a:rPr lang="en-US" dirty="0" err="1"/>
              <a:t>kravspesifikasjon</a:t>
            </a:r>
            <a:r>
              <a:rPr lang="en-US" dirty="0"/>
              <a:t> </a:t>
            </a:r>
            <a:r>
              <a:rPr lang="en-US" dirty="0" err="1"/>
              <a:t>til</a:t>
            </a:r>
            <a:r>
              <a:rPr lang="en-US" dirty="0"/>
              <a:t> </a:t>
            </a:r>
            <a:r>
              <a:rPr lang="en-US" dirty="0" err="1"/>
              <a:t>endelig</a:t>
            </a:r>
            <a:r>
              <a:rPr lang="en-US" dirty="0"/>
              <a:t> </a:t>
            </a:r>
            <a:r>
              <a:rPr lang="en-US" dirty="0" err="1"/>
              <a:t>produkt</a:t>
            </a:r>
            <a:endParaRPr lang="en-US" dirty="0"/>
          </a:p>
        </p:txBody>
      </p:sp>
      <p:sp>
        <p:nvSpPr>
          <p:cNvPr id="9" name="Plassholder for innhold 8"/>
          <p:cNvSpPr>
            <a:spLocks noGrp="1"/>
          </p:cNvSpPr>
          <p:nvPr>
            <p:ph sz="quarter" idx="13"/>
          </p:nvPr>
        </p:nvSpPr>
        <p:spPr/>
        <p:txBody>
          <a:bodyPr/>
          <a:lstStyle/>
          <a:p>
            <a:endParaRPr lang="en-US"/>
          </a:p>
        </p:txBody>
      </p:sp>
      <p:sp>
        <p:nvSpPr>
          <p:cNvPr id="4" name="Plassholder for lysbildenummer 3"/>
          <p:cNvSpPr>
            <a:spLocks noGrp="1"/>
          </p:cNvSpPr>
          <p:nvPr>
            <p:ph type="sldNum" sz="quarter" idx="4"/>
          </p:nvPr>
        </p:nvSpPr>
        <p:spPr/>
        <p:txBody>
          <a:bodyPr/>
          <a:lstStyle/>
          <a:p>
            <a:fld id="{AF43E6FD-AB27-4108-A2FC-346BB5F75E3F}" type="slidenum">
              <a:rPr lang="fr-FR" smtClean="0"/>
              <a:pPr/>
              <a:t>13</a:t>
            </a:fld>
            <a:endParaRPr lang="fr-FR" dirty="0"/>
          </a:p>
        </p:txBody>
      </p:sp>
      <p:pic>
        <p:nvPicPr>
          <p:cNvPr id="7" name="Content Placeholder 8"/>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979712" y="1687138"/>
            <a:ext cx="4680520" cy="4559249"/>
          </a:xfrm>
          <a:prstGeom prst="rect">
            <a:avLst/>
          </a:prstGeom>
        </p:spPr>
      </p:pic>
      <p:sp>
        <p:nvSpPr>
          <p:cNvPr id="2" name="Rectangle 1"/>
          <p:cNvSpPr/>
          <p:nvPr/>
        </p:nvSpPr>
        <p:spPr>
          <a:xfrm>
            <a:off x="467544" y="692696"/>
            <a:ext cx="622286" cy="492443"/>
          </a:xfrm>
          <a:prstGeom prst="rect">
            <a:avLst/>
          </a:prstGeom>
        </p:spPr>
        <p:txBody>
          <a:bodyPr wrap="none">
            <a:spAutoFit/>
          </a:bodyPr>
          <a:lstStyle/>
          <a:p>
            <a:r>
              <a:rPr lang="nb-NO" sz="2600" dirty="0" err="1">
                <a:solidFill>
                  <a:schemeClr val="bg1"/>
                </a:solidFill>
                <a:cs typeface="Arial" pitchFamily="34" charset="0"/>
              </a:rPr>
              <a:t>ukt</a:t>
            </a:r>
            <a:endParaRPr lang="nb-NO" sz="2600" dirty="0">
              <a:solidFill>
                <a:schemeClr val="bg1"/>
              </a:solidFill>
              <a:cs typeface="Arial" pitchFamily="34" charset="0"/>
            </a:endParaRPr>
          </a:p>
        </p:txBody>
      </p:sp>
    </p:spTree>
    <p:extLst>
      <p:ext uri="{BB962C8B-B14F-4D97-AF65-F5344CB8AC3E}">
        <p14:creationId xmlns:p14="http://schemas.microsoft.com/office/powerpoint/2010/main" val="37785770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nb-NO" sz="2400" dirty="0"/>
              <a:t>Hvordan skal vi teste</a:t>
            </a:r>
            <a:br>
              <a:rPr lang="nb-NO" sz="2400" dirty="0"/>
            </a:br>
            <a:endParaRPr lang="en-US" dirty="0"/>
          </a:p>
        </p:txBody>
      </p:sp>
      <p:sp>
        <p:nvSpPr>
          <p:cNvPr id="4" name="Plassholder for lysbildenummer 3"/>
          <p:cNvSpPr>
            <a:spLocks noGrp="1"/>
          </p:cNvSpPr>
          <p:nvPr>
            <p:ph type="sldNum" sz="quarter" idx="4"/>
          </p:nvPr>
        </p:nvSpPr>
        <p:spPr/>
        <p:txBody>
          <a:bodyPr/>
          <a:lstStyle/>
          <a:p>
            <a:fld id="{AF43E6FD-AB27-4108-A2FC-346BB5F75E3F}" type="slidenum">
              <a:rPr lang="fr-FR" smtClean="0"/>
              <a:pPr/>
              <a:t>14</a:t>
            </a:fld>
            <a:endParaRPr lang="fr-FR" dirty="0"/>
          </a:p>
        </p:txBody>
      </p:sp>
      <p:sp>
        <p:nvSpPr>
          <p:cNvPr id="6" name="Content Placeholder 2"/>
          <p:cNvSpPr txBox="1">
            <a:spLocks/>
          </p:cNvSpPr>
          <p:nvPr/>
        </p:nvSpPr>
        <p:spPr bwMode="gray">
          <a:xfrm>
            <a:off x="360213" y="1196752"/>
            <a:ext cx="8229600" cy="452596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Tenk dere en case hvor dere skal teste ut 50 penner for en potensiell kunde. Hvordan ville dere testet disse? </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Diskuter og skriv opp hvordan dere ønsker å teste pennene</a:t>
            </a:r>
          </a:p>
        </p:txBody>
      </p:sp>
    </p:spTree>
    <p:extLst>
      <p:ext uri="{BB962C8B-B14F-4D97-AF65-F5344CB8AC3E}">
        <p14:creationId xmlns:p14="http://schemas.microsoft.com/office/powerpoint/2010/main" val="224708447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sz="2400" dirty="0"/>
              <a:t>Hvordan skal vi teste</a:t>
            </a:r>
            <a:br>
              <a:rPr lang="nb-NO" sz="2400" dirty="0"/>
            </a:br>
            <a:endParaRPr lang="en-US" dirty="0"/>
          </a:p>
        </p:txBody>
      </p:sp>
      <p:sp>
        <p:nvSpPr>
          <p:cNvPr id="4" name="Plassholder for lysbildenummer 3"/>
          <p:cNvSpPr>
            <a:spLocks noGrp="1"/>
          </p:cNvSpPr>
          <p:nvPr>
            <p:ph type="sldNum" sz="quarter" idx="4"/>
          </p:nvPr>
        </p:nvSpPr>
        <p:spPr/>
        <p:txBody>
          <a:bodyPr/>
          <a:lstStyle/>
          <a:p>
            <a:fld id="{AF43E6FD-AB27-4108-A2FC-346BB5F75E3F}" type="slidenum">
              <a:rPr lang="fr-FR" smtClean="0"/>
              <a:pPr/>
              <a:t>15</a:t>
            </a:fld>
            <a:endParaRPr lang="fr-FR" dirty="0"/>
          </a:p>
        </p:txBody>
      </p:sp>
      <p:sp>
        <p:nvSpPr>
          <p:cNvPr id="8" name="Content Placeholder 2"/>
          <p:cNvSpPr txBox="1">
            <a:spLocks/>
          </p:cNvSpPr>
          <p:nvPr/>
        </p:nvSpPr>
        <p:spPr bwMode="gray">
          <a:xfrm>
            <a:off x="287524" y="1600201"/>
            <a:ext cx="8229600" cy="2908920"/>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Hvilke typer penner snakker vi om? </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Hvilke egenskaper snakker vi om?</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Brukergruppe?</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b-NO" sz="2000" b="0" i="0" u="none" strike="noStrike" kern="1200" cap="none" spc="0" normalizeH="0" baseline="0" noProof="0" dirty="0">
              <a:ln>
                <a:noFill/>
              </a:ln>
              <a:solidFill>
                <a:srgbClr val="494A4B"/>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74013880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sz="quarter" idx="14"/>
          </p:nvPr>
        </p:nvSpPr>
        <p:spPr/>
        <p:txBody>
          <a:bodyPr/>
          <a:lstStyle/>
          <a:p>
            <a:endParaRPr lang="en-US"/>
          </a:p>
        </p:txBody>
      </p:sp>
      <p:sp>
        <p:nvSpPr>
          <p:cNvPr id="5" name="Plassholder for tekst 4"/>
          <p:cNvSpPr>
            <a:spLocks noGrp="1"/>
          </p:cNvSpPr>
          <p:nvPr>
            <p:ph idx="1"/>
          </p:nvPr>
        </p:nvSpPr>
        <p:spPr/>
        <p:txBody>
          <a:bodyPr>
            <a:noAutofit/>
          </a:bodyPr>
          <a:lstStyle/>
          <a:p>
            <a:pPr marL="0" indent="0">
              <a:buNone/>
            </a:pPr>
            <a:endParaRPr lang="nb-NO" sz="2600" dirty="0"/>
          </a:p>
        </p:txBody>
      </p:sp>
      <p:sp>
        <p:nvSpPr>
          <p:cNvPr id="2" name="Tittel 1"/>
          <p:cNvSpPr>
            <a:spLocks noGrp="1"/>
          </p:cNvSpPr>
          <p:nvPr>
            <p:ph type="title"/>
          </p:nvPr>
        </p:nvSpPr>
        <p:spPr/>
        <p:txBody>
          <a:bodyPr/>
          <a:lstStyle/>
          <a:p>
            <a:r>
              <a:rPr lang="nb-NO" sz="2400" dirty="0"/>
              <a:t>Forskjellige </a:t>
            </a:r>
            <a:r>
              <a:rPr lang="nb-NO" sz="2400" dirty="0" err="1"/>
              <a:t>testtyper</a:t>
            </a:r>
            <a:endParaRPr lang="nb-NO" sz="2400" dirty="0"/>
          </a:p>
        </p:txBody>
      </p:sp>
      <p:sp>
        <p:nvSpPr>
          <p:cNvPr id="4" name="Plassholder for lysbildenummer 3"/>
          <p:cNvSpPr>
            <a:spLocks noGrp="1"/>
          </p:cNvSpPr>
          <p:nvPr>
            <p:ph type="sldNum" sz="quarter" idx="12"/>
          </p:nvPr>
        </p:nvSpPr>
        <p:spPr/>
        <p:txBody>
          <a:bodyPr/>
          <a:lstStyle/>
          <a:p>
            <a:fld id="{AF43E6FD-AB27-4108-A2FC-346BB5F75E3F}" type="slidenum">
              <a:rPr lang="fr-FR" smtClean="0"/>
              <a:pPr/>
              <a:t>16</a:t>
            </a:fld>
            <a:endParaRPr lang="fr-FR" dirty="0"/>
          </a:p>
        </p:txBody>
      </p:sp>
      <p:sp>
        <p:nvSpPr>
          <p:cNvPr id="6" name="Content Placeholder 4"/>
          <p:cNvSpPr txBox="1">
            <a:spLocks/>
          </p:cNvSpPr>
          <p:nvPr/>
        </p:nvSpPr>
        <p:spPr bwMode="gray">
          <a:xfrm>
            <a:off x="480533" y="2053415"/>
            <a:ext cx="3703241" cy="3615267"/>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White box 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i="0" u="none" strike="noStrike" kern="1200" cap="none" spc="0" normalizeH="0" baseline="0" noProof="0" dirty="0">
                <a:ln>
                  <a:noFill/>
                </a:ln>
                <a:solidFill>
                  <a:srgbClr val="494A4B"/>
                </a:solidFill>
                <a:effectLst/>
                <a:uLnTx/>
                <a:uFillTx/>
                <a:latin typeface="+mn-lt"/>
                <a:cs typeface="Arial" pitchFamily="34" charset="0"/>
              </a:rPr>
              <a:t>Black box 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Negativ 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Brukertesting</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b-NO" sz="2000" b="0" i="0" u="none" strike="noStrike" kern="1200" cap="none" spc="0" normalizeH="0" baseline="0" noProof="0" dirty="0">
              <a:ln>
                <a:noFill/>
              </a:ln>
              <a:solidFill>
                <a:srgbClr val="494A4B"/>
              </a:solidFill>
              <a:effectLst/>
              <a:uLnTx/>
              <a:uFillTx/>
              <a:latin typeface="Arial" pitchFamily="34" charset="0"/>
              <a:cs typeface="Arial" pitchFamily="34" charset="0"/>
            </a:endParaRPr>
          </a:p>
        </p:txBody>
      </p:sp>
      <p:sp>
        <p:nvSpPr>
          <p:cNvPr id="7" name="Content Placeholder 5"/>
          <p:cNvSpPr txBox="1">
            <a:spLocks/>
          </p:cNvSpPr>
          <p:nvPr/>
        </p:nvSpPr>
        <p:spPr bwMode="gray">
          <a:xfrm>
            <a:off x="4368965" y="1981407"/>
            <a:ext cx="3700859" cy="3615266"/>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Stresstesting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Ytelsestesting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Kompatibilitetstesting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Enhetstesting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Avbruddstesting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Sikkerhetstesting</a:t>
            </a:r>
          </a:p>
        </p:txBody>
      </p:sp>
    </p:spTree>
    <p:extLst>
      <p:ext uri="{BB962C8B-B14F-4D97-AF65-F5344CB8AC3E}">
        <p14:creationId xmlns:p14="http://schemas.microsoft.com/office/powerpoint/2010/main" val="312867475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nb-NO"/>
          </a:p>
        </p:txBody>
      </p:sp>
      <p:pic>
        <p:nvPicPr>
          <p:cNvPr id="7" name="Content Placeholder 6"/>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774899" y="1700808"/>
            <a:ext cx="7584454" cy="3401153"/>
          </a:xfrm>
        </p:spPr>
      </p:pic>
      <p:sp>
        <p:nvSpPr>
          <p:cNvPr id="4" name="Title 3"/>
          <p:cNvSpPr>
            <a:spLocks noGrp="1"/>
          </p:cNvSpPr>
          <p:nvPr>
            <p:ph type="title"/>
          </p:nvPr>
        </p:nvSpPr>
        <p:spPr/>
        <p:txBody>
          <a:bodyPr/>
          <a:lstStyle/>
          <a:p>
            <a:r>
              <a:rPr lang="nb-NO" dirty="0"/>
              <a:t>Vet kunden hva de skal ha?</a:t>
            </a:r>
          </a:p>
        </p:txBody>
      </p:sp>
      <p:sp>
        <p:nvSpPr>
          <p:cNvPr id="6" name="Slide Number Placeholder 5"/>
          <p:cNvSpPr>
            <a:spLocks noGrp="1"/>
          </p:cNvSpPr>
          <p:nvPr>
            <p:ph type="sldNum" sz="quarter" idx="12"/>
          </p:nvPr>
        </p:nvSpPr>
        <p:spPr/>
        <p:txBody>
          <a:bodyPr/>
          <a:lstStyle/>
          <a:p>
            <a:fld id="{AF43E6FD-AB27-4108-A2FC-346BB5F75E3F}" type="slidenum">
              <a:rPr lang="fr-FR" smtClean="0"/>
              <a:pPr/>
              <a:t>17</a:t>
            </a:fld>
            <a:endParaRPr lang="fr-FR" dirty="0"/>
          </a:p>
        </p:txBody>
      </p:sp>
    </p:spTree>
    <p:extLst>
      <p:ext uri="{BB962C8B-B14F-4D97-AF65-F5344CB8AC3E}">
        <p14:creationId xmlns:p14="http://schemas.microsoft.com/office/powerpoint/2010/main" val="30722748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sp>
        <p:nvSpPr>
          <p:cNvPr id="3" name="Plassholder for innhold 2"/>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AF43E6FD-AB27-4108-A2FC-346BB5F75E3F}" type="slidenum">
              <a:rPr lang="fr-FR" smtClean="0"/>
              <a:pPr/>
              <a:t>18</a:t>
            </a:fld>
            <a:endParaRPr lang="fr-F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483944"/>
            <a:ext cx="4870623" cy="46819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17567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dirty="0"/>
          </a:p>
        </p:txBody>
      </p:sp>
      <p:sp>
        <p:nvSpPr>
          <p:cNvPr id="4" name="Plassholder for bunntekst 3"/>
          <p:cNvSpPr>
            <a:spLocks noGrp="1"/>
          </p:cNvSpPr>
          <p:nvPr>
            <p:ph type="ftr" sz="quarter" idx="3"/>
          </p:nvPr>
        </p:nvSpPr>
        <p:spPr/>
        <p:txBody>
          <a:bodyPr/>
          <a:lstStyle/>
          <a:p>
            <a:endParaRPr lang="nb-NO" dirty="0"/>
          </a:p>
        </p:txBody>
      </p:sp>
      <p:sp>
        <p:nvSpPr>
          <p:cNvPr id="5" name="Plassholder for lysbildenummer 4"/>
          <p:cNvSpPr>
            <a:spLocks noGrp="1"/>
          </p:cNvSpPr>
          <p:nvPr>
            <p:ph type="sldNum" sz="quarter" idx="4"/>
          </p:nvPr>
        </p:nvSpPr>
        <p:spPr/>
        <p:txBody>
          <a:bodyPr/>
          <a:lstStyle/>
          <a:p>
            <a:fld id="{5279AF0B-2D84-CD41-8CAF-017061CB9833}" type="slidenum">
              <a:rPr lang="nb-NO" smtClean="0"/>
              <a:pPr/>
              <a:t>19</a:t>
            </a:fld>
            <a:endParaRPr lang="nb-NO"/>
          </a:p>
        </p:txBody>
      </p:sp>
      <p:pic>
        <p:nvPicPr>
          <p:cNvPr id="4098" name="Picture 2" descr="Bilderesultat for kahoot"/>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2123728" y="2060848"/>
            <a:ext cx="5004429" cy="28876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47138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0" indent="0">
              <a:buNone/>
            </a:pPr>
            <a:endParaRPr lang="en-US" dirty="0"/>
          </a:p>
          <a:p>
            <a:pPr marL="0" indent="0">
              <a:buNone/>
            </a:pPr>
            <a:endParaRPr lang="en-US" dirty="0"/>
          </a:p>
          <a:p>
            <a:pPr marL="0" indent="0">
              <a:buNone/>
            </a:pPr>
            <a:r>
              <a:rPr lang="en-US" dirty="0"/>
              <a:t>	</a:t>
            </a:r>
            <a:endParaRPr lang="nb-NO" dirty="0"/>
          </a:p>
        </p:txBody>
      </p:sp>
      <p:sp>
        <p:nvSpPr>
          <p:cNvPr id="4" name="Slide Number Placeholder 3"/>
          <p:cNvSpPr>
            <a:spLocks noGrp="1"/>
          </p:cNvSpPr>
          <p:nvPr>
            <p:ph type="sldNum" sz="quarter" idx="12"/>
          </p:nvPr>
        </p:nvSpPr>
        <p:spPr/>
        <p:txBody>
          <a:bodyPr/>
          <a:lstStyle/>
          <a:p>
            <a:fld id="{AF43E6FD-AB27-4108-A2FC-346BB5F75E3F}" type="slidenum">
              <a:rPr lang="fr-FR" smtClean="0"/>
              <a:pPr/>
              <a:t>2</a:t>
            </a:fld>
            <a:endParaRPr lang="fr-FR"/>
          </a:p>
        </p:txBody>
      </p:sp>
      <p:sp>
        <p:nvSpPr>
          <p:cNvPr id="6" name="Tittel 5"/>
          <p:cNvSpPr>
            <a:spLocks noGrp="1"/>
          </p:cNvSpPr>
          <p:nvPr>
            <p:ph type="ctrTitle" idx="4294967295"/>
          </p:nvPr>
        </p:nvSpPr>
        <p:spPr>
          <a:xfrm>
            <a:off x="179512" y="3140968"/>
            <a:ext cx="8964488" cy="757238"/>
          </a:xfrm>
        </p:spPr>
        <p:txBody>
          <a:bodyPr/>
          <a:lstStyle/>
          <a:p>
            <a:r>
              <a:rPr lang="en-US" sz="2000" dirty="0" err="1">
                <a:latin typeface="+mn-lt"/>
                <a:cs typeface="Times New Roman" panose="02020603050405020304" pitchFamily="18" charset="0"/>
              </a:rPr>
              <a:t>Gå</a:t>
            </a:r>
            <a:r>
              <a:rPr lang="en-US" sz="2000" dirty="0">
                <a:latin typeface="+mn-lt"/>
                <a:cs typeface="Times New Roman" panose="02020603050405020304" pitchFamily="18" charset="0"/>
              </a:rPr>
              <a:t> </a:t>
            </a:r>
            <a:r>
              <a:rPr lang="en-US" sz="2000" dirty="0" err="1">
                <a:latin typeface="+mn-lt"/>
                <a:cs typeface="Times New Roman" panose="02020603050405020304" pitchFamily="18" charset="0"/>
              </a:rPr>
              <a:t>til</a:t>
            </a:r>
            <a:r>
              <a:rPr lang="en-US" sz="2000" dirty="0">
                <a:latin typeface="+mn-lt"/>
                <a:cs typeface="Times New Roman" panose="02020603050405020304" pitchFamily="18" charset="0"/>
              </a:rPr>
              <a:t>  </a:t>
            </a:r>
            <a:r>
              <a:rPr lang="en-US" sz="2000" b="1" dirty="0">
                <a:latin typeface="+mn-lt"/>
                <a:cs typeface="Times New Roman" panose="02020603050405020304" pitchFamily="18" charset="0"/>
              </a:rPr>
              <a:t>www.menti.com </a:t>
            </a:r>
            <a:r>
              <a:rPr lang="en-US" sz="2000" dirty="0" err="1">
                <a:latin typeface="+mn-lt"/>
                <a:cs typeface="Times New Roman" panose="02020603050405020304" pitchFamily="18" charset="0"/>
              </a:rPr>
              <a:t>og</a:t>
            </a:r>
            <a:r>
              <a:rPr lang="en-US" sz="2000" dirty="0">
                <a:latin typeface="+mn-lt"/>
                <a:cs typeface="Times New Roman" panose="02020603050405020304" pitchFamily="18" charset="0"/>
              </a:rPr>
              <a:t> </a:t>
            </a:r>
            <a:r>
              <a:rPr lang="en-US" sz="2000" dirty="0" err="1">
                <a:latin typeface="+mn-lt"/>
                <a:cs typeface="Times New Roman" panose="02020603050405020304" pitchFamily="18" charset="0"/>
              </a:rPr>
              <a:t>bruk</a:t>
            </a:r>
            <a:r>
              <a:rPr lang="en-US" sz="2000" dirty="0">
                <a:latin typeface="+mn-lt"/>
                <a:cs typeface="Times New Roman" panose="02020603050405020304" pitchFamily="18" charset="0"/>
              </a:rPr>
              <a:t> </a:t>
            </a:r>
            <a:r>
              <a:rPr lang="en-US" sz="2000" dirty="0" err="1">
                <a:latin typeface="+mn-lt"/>
                <a:cs typeface="Times New Roman" panose="02020603050405020304" pitchFamily="18" charset="0"/>
              </a:rPr>
              <a:t>koden</a:t>
            </a:r>
            <a:r>
              <a:rPr lang="en-US" sz="2000" dirty="0">
                <a:latin typeface="+mn-lt"/>
                <a:cs typeface="Times New Roman" panose="02020603050405020304" pitchFamily="18" charset="0"/>
              </a:rPr>
              <a:t> </a:t>
            </a:r>
            <a:r>
              <a:rPr lang="en-US" sz="2000" b="1" dirty="0">
                <a:latin typeface="+mn-lt"/>
                <a:cs typeface="Times New Roman" panose="02020603050405020304" pitchFamily="18" charset="0"/>
              </a:rPr>
              <a:t>62 25 92</a:t>
            </a:r>
            <a:endParaRPr lang="en-US" sz="2000" dirty="0">
              <a:latin typeface="+mn-lt"/>
              <a:cs typeface="Times New Roman" panose="02020603050405020304" pitchFamily="18" charset="0"/>
            </a:endParaRPr>
          </a:p>
        </p:txBody>
      </p:sp>
    </p:spTree>
    <p:extLst>
      <p:ext uri="{BB962C8B-B14F-4D97-AF65-F5344CB8AC3E}">
        <p14:creationId xmlns:p14="http://schemas.microsoft.com/office/powerpoint/2010/main" val="23137464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Plassholder for lysbildenummer 3"/>
          <p:cNvSpPr>
            <a:spLocks noGrp="1"/>
          </p:cNvSpPr>
          <p:nvPr>
            <p:ph type="sldNum" sz="quarter" idx="12"/>
          </p:nvPr>
        </p:nvSpPr>
        <p:spPr/>
        <p:txBody>
          <a:bodyPr/>
          <a:lstStyle/>
          <a:p>
            <a:fld id="{AF43E6FD-AB27-4108-A2FC-346BB5F75E3F}" type="slidenum">
              <a:rPr lang="fr-FR" smtClean="0"/>
              <a:pPr/>
              <a:t>20</a:t>
            </a:fld>
            <a:endParaRPr lang="fr-FR" dirty="0"/>
          </a:p>
        </p:txBody>
      </p:sp>
      <p:sp>
        <p:nvSpPr>
          <p:cNvPr id="5" name="Plassholder for tekst 4"/>
          <p:cNvSpPr>
            <a:spLocks noGrp="1"/>
          </p:cNvSpPr>
          <p:nvPr>
            <p:ph type="body" sz="quarter" idx="14"/>
          </p:nvPr>
        </p:nvSpPr>
        <p:spPr>
          <a:xfrm>
            <a:off x="755576" y="332656"/>
            <a:ext cx="4968552" cy="940370"/>
          </a:xfrm>
        </p:spPr>
        <p:txBody>
          <a:bodyPr>
            <a:noAutofit/>
          </a:bodyPr>
          <a:lstStyle/>
          <a:p>
            <a:r>
              <a:rPr lang="nb-NO" sz="2000" dirty="0"/>
              <a:t>Kaffepause </a:t>
            </a: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1600" y="2492896"/>
            <a:ext cx="7086387" cy="2148061"/>
          </a:xfrm>
          <a:prstGeom prst="rect">
            <a:avLst/>
          </a:prstGeom>
        </p:spPr>
      </p:pic>
    </p:spTree>
    <p:extLst>
      <p:ext uri="{BB962C8B-B14F-4D97-AF65-F5344CB8AC3E}">
        <p14:creationId xmlns:p14="http://schemas.microsoft.com/office/powerpoint/2010/main" val="38437436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Viktige </a:t>
            </a:r>
            <a:r>
              <a:rPr lang="nb-NO" dirty="0" err="1"/>
              <a:t>testdokumenter</a:t>
            </a:r>
            <a:endParaRPr lang="nb-NO" dirty="0"/>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1877619640"/>
              </p:ext>
            </p:extLst>
          </p:nvPr>
        </p:nvGraphicFramePr>
        <p:xfrm>
          <a:off x="515938" y="1484313"/>
          <a:ext cx="8088312" cy="468153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Slide Number Placeholder 4"/>
          <p:cNvSpPr>
            <a:spLocks noGrp="1"/>
          </p:cNvSpPr>
          <p:nvPr>
            <p:ph type="sldNum" sz="quarter" idx="4"/>
          </p:nvPr>
        </p:nvSpPr>
        <p:spPr/>
        <p:txBody>
          <a:bodyPr/>
          <a:lstStyle/>
          <a:p>
            <a:fld id="{5279AF0B-2D84-CD41-8CAF-017061CB9833}" type="slidenum">
              <a:rPr lang="nb-NO" smtClean="0"/>
              <a:pPr/>
              <a:t>21</a:t>
            </a:fld>
            <a:endParaRPr lang="nb-NO"/>
          </a:p>
        </p:txBody>
      </p:sp>
    </p:spTree>
    <p:extLst>
      <p:ext uri="{BB962C8B-B14F-4D97-AF65-F5344CB8AC3E}">
        <p14:creationId xmlns:p14="http://schemas.microsoft.com/office/powerpoint/2010/main" val="85793451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Teststrategier</a:t>
            </a:r>
          </a:p>
        </p:txBody>
      </p:sp>
      <p:sp>
        <p:nvSpPr>
          <p:cNvPr id="3" name="Content Placeholder 2"/>
          <p:cNvSpPr>
            <a:spLocks noGrp="1"/>
          </p:cNvSpPr>
          <p:nvPr>
            <p:ph sz="quarter" idx="13"/>
          </p:nvPr>
        </p:nvSpPr>
        <p:spPr/>
        <p:txBody>
          <a:bodyPr numCol="2" anchor="t"/>
          <a:lstStyle/>
          <a:p>
            <a:r>
              <a:rPr lang="nb-NO" sz="2800" dirty="0"/>
              <a:t>Modellbaserte</a:t>
            </a:r>
          </a:p>
          <a:p>
            <a:r>
              <a:rPr lang="nb-NO" sz="2800" dirty="0"/>
              <a:t>Metodiske</a:t>
            </a:r>
          </a:p>
          <a:p>
            <a:endParaRPr lang="nb-NO" dirty="0"/>
          </a:p>
          <a:p>
            <a:endParaRPr lang="nb-NO" dirty="0"/>
          </a:p>
          <a:p>
            <a:endParaRPr lang="nb-NO" dirty="0"/>
          </a:p>
          <a:p>
            <a:endParaRPr lang="nb-NO" dirty="0"/>
          </a:p>
          <a:p>
            <a:endParaRPr lang="nb-NO" dirty="0"/>
          </a:p>
          <a:p>
            <a:endParaRPr lang="nb-NO" dirty="0"/>
          </a:p>
          <a:p>
            <a:r>
              <a:rPr lang="nb-NO" sz="2800" dirty="0"/>
              <a:t>Standard-</a:t>
            </a:r>
            <a:r>
              <a:rPr lang="nb-NO" sz="2800" dirty="0" err="1"/>
              <a:t>compliant</a:t>
            </a:r>
            <a:endParaRPr lang="nb-NO" sz="2800" dirty="0"/>
          </a:p>
          <a:p>
            <a:r>
              <a:rPr lang="nb-NO" sz="2800" dirty="0"/>
              <a:t>Analytiske</a:t>
            </a:r>
          </a:p>
          <a:p>
            <a:pPr marL="473075" lvl="1" indent="0">
              <a:buNone/>
            </a:pPr>
            <a:endParaRPr lang="nb-NO" dirty="0"/>
          </a:p>
          <a:p>
            <a:endParaRPr lang="nb-NO" dirty="0"/>
          </a:p>
        </p:txBody>
      </p:sp>
      <p:sp>
        <p:nvSpPr>
          <p:cNvPr id="5" name="Slide Number Placeholder 4"/>
          <p:cNvSpPr>
            <a:spLocks noGrp="1"/>
          </p:cNvSpPr>
          <p:nvPr>
            <p:ph type="sldNum" sz="quarter" idx="4"/>
          </p:nvPr>
        </p:nvSpPr>
        <p:spPr/>
        <p:txBody>
          <a:bodyPr/>
          <a:lstStyle/>
          <a:p>
            <a:fld id="{5279AF0B-2D84-CD41-8CAF-017061CB9833}" type="slidenum">
              <a:rPr lang="nb-NO" smtClean="0"/>
              <a:pPr/>
              <a:t>22</a:t>
            </a:fld>
            <a:endParaRPr lang="nb-NO"/>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87624" y="3212976"/>
            <a:ext cx="6096000" cy="2733675"/>
          </a:xfrm>
          <a:prstGeom prst="rect">
            <a:avLst/>
          </a:prstGeom>
        </p:spPr>
      </p:pic>
    </p:spTree>
    <p:extLst>
      <p:ext uri="{BB962C8B-B14F-4D97-AF65-F5344CB8AC3E}">
        <p14:creationId xmlns:p14="http://schemas.microsoft.com/office/powerpoint/2010/main" val="1787880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pic>
        <p:nvPicPr>
          <p:cNvPr id="6"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515938" y="2765627"/>
            <a:ext cx="8088312" cy="2118909"/>
          </a:xfrm>
        </p:spPr>
      </p:pic>
      <p:sp>
        <p:nvSpPr>
          <p:cNvPr id="5" name="Slide Number Placeholder 4"/>
          <p:cNvSpPr>
            <a:spLocks noGrp="1"/>
          </p:cNvSpPr>
          <p:nvPr>
            <p:ph type="sldNum" sz="quarter" idx="4"/>
          </p:nvPr>
        </p:nvSpPr>
        <p:spPr/>
        <p:txBody>
          <a:bodyPr/>
          <a:lstStyle/>
          <a:p>
            <a:fld id="{5279AF0B-2D84-CD41-8CAF-017061CB9833}" type="slidenum">
              <a:rPr lang="nb-NO" smtClean="0"/>
              <a:pPr/>
              <a:t>23</a:t>
            </a:fld>
            <a:endParaRPr lang="nb-NO"/>
          </a:p>
        </p:txBody>
      </p:sp>
    </p:spTree>
    <p:extLst>
      <p:ext uri="{BB962C8B-B14F-4D97-AF65-F5344CB8AC3E}">
        <p14:creationId xmlns:p14="http://schemas.microsoft.com/office/powerpoint/2010/main" val="8392415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sp>
        <p:nvSpPr>
          <p:cNvPr id="3" name="Plassholder for innhold 2"/>
          <p:cNvSpPr txBox="1">
            <a:spLocks/>
          </p:cNvSpPr>
          <p:nvPr/>
        </p:nvSpPr>
        <p:spPr bwMode="gray">
          <a:xfrm>
            <a:off x="287524" y="1311504"/>
            <a:ext cx="8229600" cy="452596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1 – Test avdekker tilstedeværelsen av feil </a:t>
            </a: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Testing kan påvise feil, men kan ikke bevise fravær av feil. Testing reduserer sannsynligheten for at skjulte feil forblir i programvaren</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2 –Komplett test er umulig </a:t>
            </a: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Komplett test er ikke mulig, unntatt i trivielle tilfeller. I stedet for komplett (uttømmende) test, bør risikoanalyse og prioritering benyttes for å fokusere testingen. </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3 – Tidlig testing </a:t>
            </a: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Testaktivitetene bør starte så tidlig som mulig i systemutviklingen</a:t>
            </a: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b-NO" sz="2000" b="0" i="0" u="none" strike="noStrike" kern="1200" cap="none" spc="0" normalizeH="0" baseline="0" noProof="0" dirty="0">
              <a:ln>
                <a:noFill/>
              </a:ln>
              <a:solidFill>
                <a:srgbClr val="494A4B"/>
              </a:solidFill>
              <a:effectLst/>
              <a:uLnTx/>
              <a:uFillTx/>
              <a:latin typeface="Arial" pitchFamily="34" charset="0"/>
              <a:cs typeface="Arial" pitchFamily="34" charset="0"/>
            </a:endParaRPr>
          </a:p>
        </p:txBody>
      </p:sp>
      <p:sp>
        <p:nvSpPr>
          <p:cNvPr id="4" name="Plassholder for dato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79F5A1-3113-4A87-828E-B4CAA90E91CB}" type="datetime1">
              <a:rPr lang="nb-NO" smtClean="0">
                <a:solidFill>
                  <a:srgbClr val="494A4B"/>
                </a:solidFill>
                <a:latin typeface="Arial"/>
              </a:rPr>
              <a:pPr>
                <a:defRPr/>
              </a:pPr>
              <a:t>05.09.2018</a:t>
            </a:fld>
            <a:endParaRPr lang="en-GB">
              <a:solidFill>
                <a:srgbClr val="494A4B"/>
              </a:solidFill>
              <a:latin typeface="Arial"/>
            </a:endParaRPr>
          </a:p>
        </p:txBody>
      </p:sp>
      <p:sp>
        <p:nvSpPr>
          <p:cNvPr id="5" name="Plassholder for lysbildenummer 5"/>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D836471-53E7-4A57-94D8-D9DEFCC6AAEF}" type="slidenum">
              <a:rPr lang="en-GB" smtClean="0">
                <a:solidFill>
                  <a:srgbClr val="494A4B"/>
                </a:solidFill>
                <a:latin typeface="Arial"/>
              </a:rPr>
              <a:pPr>
                <a:defRPr/>
              </a:pPr>
              <a:t>24</a:t>
            </a:fld>
            <a:endParaRPr lang="en-GB">
              <a:solidFill>
                <a:srgbClr val="494A4B"/>
              </a:solidFill>
              <a:latin typeface="Arial"/>
            </a:endParaRPr>
          </a:p>
        </p:txBody>
      </p:sp>
      <p:sp>
        <p:nvSpPr>
          <p:cNvPr id="6" name="Tittel 5"/>
          <p:cNvSpPr>
            <a:spLocks noGrp="1"/>
          </p:cNvSpPr>
          <p:nvPr>
            <p:ph type="title"/>
          </p:nvPr>
        </p:nvSpPr>
        <p:spPr/>
        <p:txBody>
          <a:bodyPr/>
          <a:lstStyle/>
          <a:p>
            <a:r>
              <a:rPr lang="en-US" dirty="0" err="1"/>
              <a:t>Testprinsipper</a:t>
            </a:r>
            <a:endParaRPr lang="en-US" dirty="0"/>
          </a:p>
        </p:txBody>
      </p:sp>
    </p:spTree>
    <p:extLst>
      <p:ext uri="{BB962C8B-B14F-4D97-AF65-F5344CB8AC3E}">
        <p14:creationId xmlns:p14="http://schemas.microsoft.com/office/powerpoint/2010/main" val="2975706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sp>
        <p:nvSpPr>
          <p:cNvPr id="3" name="Plassholder for innhold 2"/>
          <p:cNvSpPr txBox="1">
            <a:spLocks/>
          </p:cNvSpPr>
          <p:nvPr/>
        </p:nvSpPr>
        <p:spPr bwMode="gray">
          <a:xfrm>
            <a:off x="266461" y="1311504"/>
            <a:ext cx="8229600" cy="4525963"/>
          </a:xfrm>
          <a:prstGeom prst="rect">
            <a:avLst/>
          </a:prstGeom>
        </p:spPr>
        <p:txBody>
          <a:bodyPr vert="horz" lIns="91440" tIns="45720" rIns="91440" bIns="45720" rtlCol="0" anchor="ctr">
            <a:normAutofit fontScale="92500"/>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4 – Klyngedannelse av feil</a:t>
            </a: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lang="nb-NO" dirty="0">
                <a:solidFill>
                  <a:srgbClr val="494A4B"/>
                </a:solidFill>
                <a:latin typeface="+mn-lt"/>
              </a:rPr>
              <a:t>Feil har lett for å samle seg på enkelte steder i et system.</a:t>
            </a:r>
            <a:endParaRPr kumimoji="0" lang="nb-NO" sz="1800" b="0" i="0" u="none" strike="noStrike" kern="1200" cap="none" spc="0" normalizeH="0" baseline="0" noProof="0" dirty="0">
              <a:ln>
                <a:noFill/>
              </a:ln>
              <a:solidFill>
                <a:srgbClr val="494A4B"/>
              </a:solidFill>
              <a:effectLst/>
              <a:uLnTx/>
              <a:uFillTx/>
              <a:latin typeface="+mn-lt"/>
              <a:cs typeface="Arial" pitchFamily="34" charset="0"/>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5 – ”Pesticid-paradoks” </a:t>
            </a: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Hvis de samme testene gjentas om og om igjen, vil de etter hvert ikke avdekke nye feil. Revider jevnlig testene og tilføy nye for å avdekke nye feil.</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6 – Test er avhengig av konteksten </a:t>
            </a: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R="0" lvl="1"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Testing utføres på ulike måter i ulike kontekster. For eksempel testes sikkerhetskritisk programvare på en annen måte enn netthandelsprogramvare. </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1" i="0" u="none" strike="noStrike" kern="1200" cap="none" spc="0" normalizeH="0" baseline="0" noProof="0" dirty="0">
                <a:ln>
                  <a:noFill/>
                </a:ln>
                <a:solidFill>
                  <a:srgbClr val="494A4B"/>
                </a:solidFill>
                <a:effectLst/>
                <a:uLnTx/>
                <a:uFillTx/>
                <a:latin typeface="+mn-lt"/>
                <a:cs typeface="Arial" pitchFamily="34" charset="0"/>
              </a:rPr>
              <a:t>Prinsipp 7 – Feiltakelse vedr. ”Fravær av feil” </a:t>
            </a: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L="742950" marR="0" lvl="1" indent="-285750" algn="l" defTabSz="914400" rtl="0" eaLnBrk="1" fontAlgn="auto" latinLnBrk="0" hangingPunct="1">
              <a:lnSpc>
                <a:spcPct val="100000"/>
              </a:lnSpc>
              <a:spcBef>
                <a:spcPct val="20000"/>
              </a:spcBef>
              <a:spcAft>
                <a:spcPts val="0"/>
              </a:spcAft>
              <a:buClrTx/>
              <a:buSzTx/>
              <a:buFont typeface="Wingdings" pitchFamily="2" charset="2"/>
              <a:buChar char="§"/>
              <a:tabLst/>
              <a:defRPr/>
            </a:pPr>
            <a:r>
              <a:rPr kumimoji="0" lang="nb-NO" sz="1800" b="0" i="0" u="none" strike="noStrike" kern="1200" cap="none" spc="0" normalizeH="0" baseline="0" noProof="0" dirty="0">
                <a:ln>
                  <a:noFill/>
                </a:ln>
                <a:solidFill>
                  <a:srgbClr val="494A4B"/>
                </a:solidFill>
                <a:effectLst/>
                <a:uLnTx/>
                <a:uFillTx/>
                <a:latin typeface="+mn-lt"/>
                <a:cs typeface="Arial" pitchFamily="34" charset="0"/>
              </a:rPr>
              <a:t>Det hjelper lite å identifisere og rette feil hvis systemet er ubrukelig og ikke oppfyller brukernes behov og forventninger. </a:t>
            </a:r>
          </a:p>
        </p:txBody>
      </p:sp>
      <p:sp>
        <p:nvSpPr>
          <p:cNvPr id="4" name="Plassholder for dato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6079F5A1-3113-4A87-828E-B4CAA90E91CB}" type="datetime1">
              <a:rPr lang="nb-NO" smtClean="0">
                <a:solidFill>
                  <a:srgbClr val="494A4B"/>
                </a:solidFill>
                <a:latin typeface="Arial"/>
              </a:rPr>
              <a:pPr>
                <a:defRPr/>
              </a:pPr>
              <a:t>05.09.2018</a:t>
            </a:fld>
            <a:endParaRPr lang="en-GB">
              <a:solidFill>
                <a:srgbClr val="494A4B"/>
              </a:solidFill>
              <a:latin typeface="Arial"/>
            </a:endParaRPr>
          </a:p>
        </p:txBody>
      </p:sp>
      <p:sp>
        <p:nvSpPr>
          <p:cNvPr id="5" name="Plassholder for lysbildenummer 5"/>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fld id="{4D836471-53E7-4A57-94D8-D9DEFCC6AAEF}" type="slidenum">
              <a:rPr lang="en-GB" smtClean="0">
                <a:solidFill>
                  <a:srgbClr val="494A4B"/>
                </a:solidFill>
                <a:latin typeface="Arial"/>
              </a:rPr>
              <a:pPr>
                <a:defRPr/>
              </a:pPr>
              <a:t>25</a:t>
            </a:fld>
            <a:endParaRPr lang="en-GB">
              <a:solidFill>
                <a:srgbClr val="494A4B"/>
              </a:solidFill>
              <a:latin typeface="Arial"/>
            </a:endParaRPr>
          </a:p>
        </p:txBody>
      </p:sp>
      <p:sp>
        <p:nvSpPr>
          <p:cNvPr id="6" name="Tittel 5"/>
          <p:cNvSpPr>
            <a:spLocks noGrp="1"/>
          </p:cNvSpPr>
          <p:nvPr>
            <p:ph type="title"/>
          </p:nvPr>
        </p:nvSpPr>
        <p:spPr/>
        <p:txBody>
          <a:bodyPr/>
          <a:lstStyle/>
          <a:p>
            <a:r>
              <a:rPr lang="en-US" dirty="0" err="1"/>
              <a:t>Testprinsipper</a:t>
            </a:r>
            <a:endParaRPr lang="en-US" dirty="0"/>
          </a:p>
        </p:txBody>
      </p:sp>
    </p:spTree>
    <p:extLst>
      <p:ext uri="{BB962C8B-B14F-4D97-AF65-F5344CB8AC3E}">
        <p14:creationId xmlns:p14="http://schemas.microsoft.com/office/powerpoint/2010/main" val="28546105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err="1"/>
              <a:t>Metrics</a:t>
            </a:r>
            <a:endParaRPr lang="nb-NO" dirty="0"/>
          </a:p>
        </p:txBody>
      </p:sp>
      <p:pic>
        <p:nvPicPr>
          <p:cNvPr id="6" name="Content Placeholder 5"/>
          <p:cNvPicPr>
            <a:picLocks noGrp="1" noChangeAspect="1"/>
          </p:cNvPicPr>
          <p:nvPr>
            <p:ph sz="quarter" idx="13"/>
          </p:nvPr>
        </p:nvPicPr>
        <p:blipFill>
          <a:blip r:embed="rId3">
            <a:extLst>
              <a:ext uri="{28A0092B-C50C-407E-A947-70E740481C1C}">
                <a14:useLocalDpi xmlns:a14="http://schemas.microsoft.com/office/drawing/2010/main" val="0"/>
              </a:ext>
            </a:extLst>
          </a:blip>
          <a:stretch>
            <a:fillRect/>
          </a:stretch>
        </p:blipFill>
        <p:spPr>
          <a:xfrm>
            <a:off x="1634133" y="1484313"/>
            <a:ext cx="5851921" cy="4681537"/>
          </a:xfrm>
        </p:spPr>
      </p:pic>
      <p:sp>
        <p:nvSpPr>
          <p:cNvPr id="5" name="Slide Number Placeholder 4"/>
          <p:cNvSpPr>
            <a:spLocks noGrp="1"/>
          </p:cNvSpPr>
          <p:nvPr>
            <p:ph type="sldNum" sz="quarter" idx="4"/>
          </p:nvPr>
        </p:nvSpPr>
        <p:spPr/>
        <p:txBody>
          <a:bodyPr/>
          <a:lstStyle/>
          <a:p>
            <a:fld id="{5279AF0B-2D84-CD41-8CAF-017061CB9833}" type="slidenum">
              <a:rPr lang="nb-NO" smtClean="0"/>
              <a:pPr/>
              <a:t>26</a:t>
            </a:fld>
            <a:endParaRPr lang="nb-NO"/>
          </a:p>
        </p:txBody>
      </p:sp>
    </p:spTree>
    <p:extLst>
      <p:ext uri="{BB962C8B-B14F-4D97-AF65-F5344CB8AC3E}">
        <p14:creationId xmlns:p14="http://schemas.microsoft.com/office/powerpoint/2010/main" val="215528465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Roller</a:t>
            </a:r>
          </a:p>
        </p:txBody>
      </p:sp>
      <p:sp>
        <p:nvSpPr>
          <p:cNvPr id="3" name="Plassholder for innhold 2"/>
          <p:cNvSpPr>
            <a:spLocks noGrp="1"/>
          </p:cNvSpPr>
          <p:nvPr>
            <p:ph sz="quarter" idx="13"/>
          </p:nvPr>
        </p:nvSpPr>
        <p:spPr/>
        <p:txBody>
          <a:bodyPr/>
          <a:lstStyle/>
          <a:p>
            <a:r>
              <a:rPr lang="nb-NO" dirty="0"/>
              <a:t>Testleder</a:t>
            </a:r>
          </a:p>
          <a:p>
            <a:endParaRPr lang="nb-NO" dirty="0"/>
          </a:p>
          <a:p>
            <a:r>
              <a:rPr lang="nb-NO" dirty="0"/>
              <a:t>Funksjonell tester</a:t>
            </a:r>
          </a:p>
          <a:p>
            <a:endParaRPr lang="nb-NO" dirty="0"/>
          </a:p>
          <a:p>
            <a:r>
              <a:rPr lang="nb-NO" dirty="0"/>
              <a:t>Teknisk tester</a:t>
            </a:r>
          </a:p>
          <a:p>
            <a:endParaRPr lang="nb-NO" dirty="0"/>
          </a:p>
          <a:p>
            <a:endParaRPr lang="nb-NO" dirty="0"/>
          </a:p>
        </p:txBody>
      </p:sp>
      <p:sp>
        <p:nvSpPr>
          <p:cNvPr id="4" name="Plassholder for bunntekst 3"/>
          <p:cNvSpPr>
            <a:spLocks noGrp="1"/>
          </p:cNvSpPr>
          <p:nvPr>
            <p:ph type="ftr" sz="quarter" idx="3"/>
          </p:nvPr>
        </p:nvSpPr>
        <p:spPr/>
        <p:txBody>
          <a:bodyPr/>
          <a:lstStyle/>
          <a:p>
            <a:endParaRPr lang="nb-NO" dirty="0"/>
          </a:p>
        </p:txBody>
      </p:sp>
      <p:sp>
        <p:nvSpPr>
          <p:cNvPr id="5" name="Plassholder for lysbildenummer 4"/>
          <p:cNvSpPr>
            <a:spLocks noGrp="1"/>
          </p:cNvSpPr>
          <p:nvPr>
            <p:ph type="sldNum" sz="quarter" idx="4"/>
          </p:nvPr>
        </p:nvSpPr>
        <p:spPr/>
        <p:txBody>
          <a:bodyPr/>
          <a:lstStyle/>
          <a:p>
            <a:fld id="{5279AF0B-2D84-CD41-8CAF-017061CB9833}" type="slidenum">
              <a:rPr lang="nb-NO" smtClean="0"/>
              <a:pPr/>
              <a:t>27</a:t>
            </a:fld>
            <a:endParaRPr lang="nb-NO"/>
          </a:p>
        </p:txBody>
      </p:sp>
    </p:spTree>
    <p:extLst>
      <p:ext uri="{BB962C8B-B14F-4D97-AF65-F5344CB8AC3E}">
        <p14:creationId xmlns:p14="http://schemas.microsoft.com/office/powerpoint/2010/main" val="407789746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tel 3"/>
          <p:cNvSpPr>
            <a:spLocks noGrp="1"/>
          </p:cNvSpPr>
          <p:nvPr>
            <p:ph type="title"/>
          </p:nvPr>
        </p:nvSpPr>
        <p:spPr/>
        <p:txBody>
          <a:bodyPr/>
          <a:lstStyle/>
          <a:p>
            <a:pPr algn="ctr"/>
            <a:r>
              <a:rPr lang="nb-NO" dirty="0"/>
              <a:t>Testleder</a:t>
            </a:r>
          </a:p>
        </p:txBody>
      </p:sp>
      <p:sp>
        <p:nvSpPr>
          <p:cNvPr id="5" name="Plassholder for innhold 4"/>
          <p:cNvSpPr>
            <a:spLocks noGrp="1"/>
          </p:cNvSpPr>
          <p:nvPr>
            <p:ph sz="half" idx="1"/>
          </p:nvPr>
        </p:nvSpPr>
        <p:spPr/>
        <p:txBody>
          <a:bodyPr/>
          <a:lstStyle/>
          <a:p>
            <a:r>
              <a:rPr lang="nb-NO" dirty="0"/>
              <a:t>Testplan</a:t>
            </a:r>
          </a:p>
          <a:p>
            <a:endParaRPr lang="nb-NO" dirty="0"/>
          </a:p>
          <a:p>
            <a:r>
              <a:rPr lang="nb-NO" dirty="0"/>
              <a:t>Risikovurdering</a:t>
            </a:r>
          </a:p>
          <a:p>
            <a:endParaRPr lang="nb-NO" dirty="0"/>
          </a:p>
          <a:p>
            <a:r>
              <a:rPr lang="nb-NO" dirty="0"/>
              <a:t>Gjennomføring</a:t>
            </a:r>
          </a:p>
          <a:p>
            <a:endParaRPr lang="nb-NO" dirty="0"/>
          </a:p>
          <a:p>
            <a:r>
              <a:rPr lang="nb-NO" dirty="0"/>
              <a:t>Rapportering</a:t>
            </a:r>
          </a:p>
          <a:p>
            <a:endParaRPr lang="nb-NO" dirty="0"/>
          </a:p>
          <a:p>
            <a:endParaRPr lang="nb-NO" dirty="0"/>
          </a:p>
        </p:txBody>
      </p:sp>
      <p:sp>
        <p:nvSpPr>
          <p:cNvPr id="8" name="Plassholder for innhold 7"/>
          <p:cNvSpPr>
            <a:spLocks noGrp="1"/>
          </p:cNvSpPr>
          <p:nvPr>
            <p:ph sz="half" idx="2"/>
          </p:nvPr>
        </p:nvSpPr>
        <p:spPr/>
        <p:txBody>
          <a:bodyPr/>
          <a:lstStyle/>
          <a:p>
            <a:endParaRPr lang="nb-NO"/>
          </a:p>
        </p:txBody>
      </p:sp>
      <p:pic>
        <p:nvPicPr>
          <p:cNvPr id="9" name="Bilde 8"/>
          <p:cNvPicPr>
            <a:picLocks noChangeAspect="1"/>
          </p:cNvPicPr>
          <p:nvPr/>
        </p:nvPicPr>
        <p:blipFill>
          <a:blip r:embed="rId2"/>
          <a:stretch>
            <a:fillRect/>
          </a:stretch>
        </p:blipFill>
        <p:spPr>
          <a:xfrm>
            <a:off x="4191043" y="2524686"/>
            <a:ext cx="4099279" cy="2361430"/>
          </a:xfrm>
          <a:prstGeom prst="rect">
            <a:avLst/>
          </a:prstGeom>
        </p:spPr>
      </p:pic>
    </p:spTree>
    <p:extLst>
      <p:ext uri="{BB962C8B-B14F-4D97-AF65-F5344CB8AC3E}">
        <p14:creationId xmlns:p14="http://schemas.microsoft.com/office/powerpoint/2010/main" val="10039765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algn="ctr"/>
            <a:r>
              <a:rPr lang="nb-NO" dirty="0"/>
              <a:t>Funksjonell tester</a:t>
            </a:r>
          </a:p>
        </p:txBody>
      </p:sp>
      <p:sp>
        <p:nvSpPr>
          <p:cNvPr id="3" name="Plassholder for innhold 2"/>
          <p:cNvSpPr>
            <a:spLocks noGrp="1"/>
          </p:cNvSpPr>
          <p:nvPr>
            <p:ph sz="half" idx="1"/>
          </p:nvPr>
        </p:nvSpPr>
        <p:spPr>
          <a:xfrm>
            <a:off x="628650" y="2199435"/>
            <a:ext cx="3886200" cy="3263504"/>
          </a:xfrm>
        </p:spPr>
        <p:txBody>
          <a:bodyPr>
            <a:normAutofit lnSpcReduction="10000"/>
          </a:bodyPr>
          <a:lstStyle/>
          <a:p>
            <a:r>
              <a:rPr lang="nb-NO" dirty="0"/>
              <a:t>Fokuserer på de funksjonelle kravene i løsningen</a:t>
            </a:r>
          </a:p>
          <a:p>
            <a:endParaRPr lang="nb-NO" dirty="0"/>
          </a:p>
          <a:p>
            <a:r>
              <a:rPr lang="nb-NO" dirty="0"/>
              <a:t>Rapporterer </a:t>
            </a:r>
            <a:r>
              <a:rPr lang="nb-NO" dirty="0" err="1"/>
              <a:t>bugs</a:t>
            </a:r>
            <a:r>
              <a:rPr lang="nb-NO" dirty="0"/>
              <a:t> til utvikler</a:t>
            </a:r>
          </a:p>
          <a:p>
            <a:endParaRPr lang="nb-NO" dirty="0"/>
          </a:p>
          <a:p>
            <a:r>
              <a:rPr lang="nb-NO" dirty="0"/>
              <a:t>Manuelle tester</a:t>
            </a:r>
          </a:p>
        </p:txBody>
      </p:sp>
      <p:sp>
        <p:nvSpPr>
          <p:cNvPr id="6" name="Plassholder for innhold 5"/>
          <p:cNvSpPr>
            <a:spLocks noGrp="1"/>
          </p:cNvSpPr>
          <p:nvPr>
            <p:ph sz="half" idx="2"/>
          </p:nvPr>
        </p:nvSpPr>
        <p:spPr/>
        <p:txBody>
          <a:bodyPr>
            <a:normAutofit lnSpcReduction="10000"/>
          </a:bodyPr>
          <a:lstStyle/>
          <a:p>
            <a:endParaRPr lang="nb-NO"/>
          </a:p>
        </p:txBody>
      </p:sp>
      <p:pic>
        <p:nvPicPr>
          <p:cNvPr id="7" name="Bilde 6"/>
          <p:cNvPicPr>
            <a:picLocks noChangeAspect="1"/>
          </p:cNvPicPr>
          <p:nvPr/>
        </p:nvPicPr>
        <p:blipFill>
          <a:blip r:embed="rId3"/>
          <a:stretch>
            <a:fillRect/>
          </a:stretch>
        </p:blipFill>
        <p:spPr>
          <a:xfrm>
            <a:off x="4886325" y="2226469"/>
            <a:ext cx="3156697" cy="2793261"/>
          </a:xfrm>
          <a:prstGeom prst="rect">
            <a:avLst/>
          </a:prstGeom>
        </p:spPr>
      </p:pic>
    </p:spTree>
    <p:extLst>
      <p:ext uri="{BB962C8B-B14F-4D97-AF65-F5344CB8AC3E}">
        <p14:creationId xmlns:p14="http://schemas.microsoft.com/office/powerpoint/2010/main" val="2079505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vert="horz" lIns="0" tIns="0" rIns="0" bIns="0" rtlCol="0" anchor="t">
            <a:normAutofit/>
          </a:bodyPr>
          <a:lstStyle/>
          <a:p>
            <a:pPr marL="0" indent="0">
              <a:buNone/>
            </a:pPr>
            <a:endParaRPr lang="en-US" dirty="0"/>
          </a:p>
        </p:txBody>
      </p:sp>
      <p:sp>
        <p:nvSpPr>
          <p:cNvPr id="4" name="Tittel 3"/>
          <p:cNvSpPr>
            <a:spLocks noGrp="1"/>
          </p:cNvSpPr>
          <p:nvPr>
            <p:ph type="title"/>
          </p:nvPr>
        </p:nvSpPr>
        <p:spPr/>
        <p:txBody>
          <a:bodyPr/>
          <a:lstStyle/>
          <a:p>
            <a:endParaRPr lang="en-US" dirty="0"/>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3</a:t>
            </a:fld>
            <a:endParaRPr lang="fr-FR" dirty="0"/>
          </a:p>
        </p:txBody>
      </p:sp>
      <p:pic>
        <p:nvPicPr>
          <p:cNvPr id="7" name="Picture 7" descr="A person posing for the camera&#10;&#10;Description generated with very high confidence">
            <a:extLst>
              <a:ext uri="{FF2B5EF4-FFF2-40B4-BE49-F238E27FC236}">
                <a16:creationId xmlns:a16="http://schemas.microsoft.com/office/drawing/2014/main" id="{9B1680DB-4039-4F7E-B928-CBD5421F58D4}"/>
              </a:ext>
            </a:extLst>
          </p:cNvPr>
          <p:cNvPicPr>
            <a:picLocks noGrp="1" noChangeAspect="1"/>
          </p:cNvPicPr>
          <p:nvPr>
            <p:ph sz="quarter" idx="14"/>
          </p:nvPr>
        </p:nvPicPr>
        <p:blipFill>
          <a:blip r:embed="rId3"/>
          <a:stretch>
            <a:fillRect/>
          </a:stretch>
        </p:blipFill>
        <p:spPr>
          <a:xfrm>
            <a:off x="3240370" y="1484313"/>
            <a:ext cx="2645051" cy="4679062"/>
          </a:xfrm>
          <a:prstGeom prst="rect">
            <a:avLst/>
          </a:prstGeom>
        </p:spPr>
      </p:pic>
    </p:spTree>
    <p:extLst>
      <p:ext uri="{BB962C8B-B14F-4D97-AF65-F5344CB8AC3E}">
        <p14:creationId xmlns:p14="http://schemas.microsoft.com/office/powerpoint/2010/main" val="330310221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algn="ctr"/>
            <a:r>
              <a:rPr lang="nb-NO" dirty="0"/>
              <a:t>Teknisk tester</a:t>
            </a:r>
          </a:p>
        </p:txBody>
      </p:sp>
      <p:sp>
        <p:nvSpPr>
          <p:cNvPr id="3" name="Plassholder for innhold 2"/>
          <p:cNvSpPr>
            <a:spLocks noGrp="1"/>
          </p:cNvSpPr>
          <p:nvPr>
            <p:ph sz="half" idx="1"/>
          </p:nvPr>
        </p:nvSpPr>
        <p:spPr/>
        <p:txBody>
          <a:bodyPr>
            <a:normAutofit/>
          </a:bodyPr>
          <a:lstStyle/>
          <a:p>
            <a:r>
              <a:rPr lang="nb-NO" dirty="0"/>
              <a:t>Fokuserer på de tekniske kravene</a:t>
            </a:r>
          </a:p>
          <a:p>
            <a:endParaRPr lang="nb-NO" dirty="0"/>
          </a:p>
          <a:p>
            <a:r>
              <a:rPr lang="nb-NO" dirty="0"/>
              <a:t>Ytelse</a:t>
            </a:r>
          </a:p>
          <a:p>
            <a:endParaRPr lang="nb-NO" dirty="0"/>
          </a:p>
          <a:p>
            <a:r>
              <a:rPr lang="nb-NO" dirty="0"/>
              <a:t>Sikkerhet</a:t>
            </a:r>
          </a:p>
          <a:p>
            <a:endParaRPr lang="nb-NO" dirty="0"/>
          </a:p>
          <a:p>
            <a:r>
              <a:rPr lang="nb-NO" dirty="0"/>
              <a:t>Automatiserte tester</a:t>
            </a:r>
          </a:p>
        </p:txBody>
      </p:sp>
      <p:pic>
        <p:nvPicPr>
          <p:cNvPr id="5" name="Plassholder for innhold 4"/>
          <p:cNvPicPr>
            <a:picLocks noGrp="1" noChangeAspect="1"/>
          </p:cNvPicPr>
          <p:nvPr>
            <p:ph sz="half" idx="2"/>
          </p:nvPr>
        </p:nvPicPr>
        <p:blipFill>
          <a:blip r:embed="rId3"/>
          <a:stretch>
            <a:fillRect/>
          </a:stretch>
        </p:blipFill>
        <p:spPr>
          <a:xfrm>
            <a:off x="5432611" y="2353898"/>
            <a:ext cx="2380130" cy="3141771"/>
          </a:xfrm>
          <a:prstGeom prst="rect">
            <a:avLst/>
          </a:prstGeom>
        </p:spPr>
      </p:pic>
    </p:spTree>
    <p:extLst>
      <p:ext uri="{BB962C8B-B14F-4D97-AF65-F5344CB8AC3E}">
        <p14:creationId xmlns:p14="http://schemas.microsoft.com/office/powerpoint/2010/main" val="8596339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sp>
        <p:nvSpPr>
          <p:cNvPr id="7" name="Content Placeholder 2"/>
          <p:cNvSpPr txBox="1">
            <a:spLocks/>
          </p:cNvSpPr>
          <p:nvPr/>
        </p:nvSpPr>
        <p:spPr bwMode="gray">
          <a:xfrm>
            <a:off x="266889" y="1032167"/>
            <a:ext cx="8229600" cy="4525963"/>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Den grunnleggende testprosessen består av følgende hovedaktiviteter:</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Testplanlegging og teststyring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Analyse og design</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Implementering og gjennomføring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Evaluering og rapportering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Avslutningsaktiviteter</a:t>
            </a:r>
          </a:p>
        </p:txBody>
      </p:sp>
      <p:sp>
        <p:nvSpPr>
          <p:cNvPr id="8"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0F6924E4-3CB2-4311-B6AF-ECEF9A85F564}" type="datetime1">
              <a:rPr lang="en-US" smtClean="0">
                <a:solidFill>
                  <a:srgbClr val="494A4B"/>
                </a:solidFill>
                <a:latin typeface="Arial"/>
              </a:rPr>
              <a:pPr/>
              <a:t>9/5/2018</a:t>
            </a:fld>
            <a:endParaRPr lang="en-US" dirty="0">
              <a:solidFill>
                <a:srgbClr val="494A4B"/>
              </a:solidFill>
              <a:latin typeface="Arial"/>
            </a:endParaRPr>
          </a:p>
        </p:txBody>
      </p:sp>
      <p:sp>
        <p:nvSpPr>
          <p:cNvPr id="9" name="Slide Number Placeholder 4"/>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D57F1E4F-1CFF-5643-939E-217C01CDF565}" type="slidenum">
              <a:rPr lang="en-US" smtClean="0">
                <a:solidFill>
                  <a:srgbClr val="494A4B"/>
                </a:solidFill>
                <a:latin typeface="Arial"/>
              </a:rPr>
              <a:pPr/>
              <a:t>31</a:t>
            </a:fld>
            <a:endParaRPr lang="en-US" dirty="0">
              <a:solidFill>
                <a:srgbClr val="494A4B"/>
              </a:solidFill>
              <a:latin typeface="Arial"/>
            </a:endParaRPr>
          </a:p>
        </p:txBody>
      </p:sp>
      <p:sp>
        <p:nvSpPr>
          <p:cNvPr id="2" name="Tittel 1"/>
          <p:cNvSpPr>
            <a:spLocks noGrp="1"/>
          </p:cNvSpPr>
          <p:nvPr>
            <p:ph type="title"/>
          </p:nvPr>
        </p:nvSpPr>
        <p:spPr/>
        <p:txBody>
          <a:bodyPr/>
          <a:lstStyle/>
          <a:p>
            <a:r>
              <a:rPr lang="en-US" dirty="0"/>
              <a:t>Den </a:t>
            </a:r>
            <a:r>
              <a:rPr lang="en-US" dirty="0" err="1"/>
              <a:t>fundementale</a:t>
            </a:r>
            <a:r>
              <a:rPr lang="en-US" dirty="0"/>
              <a:t> </a:t>
            </a:r>
            <a:r>
              <a:rPr lang="en-US" dirty="0" err="1"/>
              <a:t>testprosessen</a:t>
            </a:r>
            <a:endParaRPr lang="en-US" dirty="0"/>
          </a:p>
        </p:txBody>
      </p:sp>
    </p:spTree>
    <p:extLst>
      <p:ext uri="{BB962C8B-B14F-4D97-AF65-F5344CB8AC3E}">
        <p14:creationId xmlns:p14="http://schemas.microsoft.com/office/powerpoint/2010/main" val="11041188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5080"/>
            <a:r>
              <a:rPr lang="nb-NO"/>
              <a:t>Grunnleggende testprosessen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32</a:t>
            </a:fld>
            <a:endParaRPr lang="nb-NO"/>
          </a:p>
        </p:txBody>
      </p:sp>
      <p:sp>
        <p:nvSpPr>
          <p:cNvPr id="12" name="Rektangel 11"/>
          <p:cNvSpPr/>
          <p:nvPr/>
        </p:nvSpPr>
        <p:spPr>
          <a:xfrm>
            <a:off x="512912" y="1192988"/>
            <a:ext cx="4871897" cy="4893647"/>
          </a:xfrm>
          <a:prstGeom prst="rect">
            <a:avLst/>
          </a:prstGeom>
        </p:spPr>
        <p:txBody>
          <a:bodyPr wrap="square">
            <a:spAutoFit/>
          </a:bodyPr>
          <a:lstStyle/>
          <a:p>
            <a:r>
              <a:rPr lang="nb-NO" sz="2000" b="1"/>
              <a:t>Testplanlegging og teststyring </a:t>
            </a:r>
          </a:p>
          <a:p>
            <a:pPr marL="285750" indent="-285750">
              <a:buFont typeface="Arial" charset="0"/>
              <a:buChar char="•"/>
            </a:pPr>
            <a:r>
              <a:rPr lang="nb-NO"/>
              <a:t>Spesifikasjon av aktiviteter for å oppfylle formål og oppdrag. </a:t>
            </a:r>
          </a:p>
          <a:p>
            <a:pPr marL="285750" indent="-285750">
              <a:buFont typeface="Arial" charset="0"/>
              <a:buChar char="•"/>
            </a:pPr>
            <a:r>
              <a:rPr lang="nb-NO"/>
              <a:t>Implementasjon av test strategi</a:t>
            </a:r>
          </a:p>
          <a:p>
            <a:pPr marL="285750" indent="-285750">
              <a:buFont typeface="Arial" charset="0"/>
              <a:buChar char="•"/>
            </a:pPr>
            <a:r>
              <a:rPr lang="nb-NO"/>
              <a:t>Bestemme </a:t>
            </a:r>
            <a:r>
              <a:rPr lang="nb-NO" err="1"/>
              <a:t>scope</a:t>
            </a:r>
            <a:r>
              <a:rPr lang="nb-NO"/>
              <a:t>, risiko, og mål for testen</a:t>
            </a:r>
          </a:p>
          <a:p>
            <a:pPr marL="285750" indent="-285750">
              <a:buFont typeface="Arial" charset="0"/>
              <a:buChar char="•"/>
            </a:pPr>
            <a:r>
              <a:rPr lang="nb-NO"/>
              <a:t>Kontinuerlig sammenligning av virkelig fremdrift i forhold til plan</a:t>
            </a:r>
          </a:p>
          <a:p>
            <a:endParaRPr lang="nb-NO" sz="2000" b="1"/>
          </a:p>
          <a:p>
            <a:r>
              <a:rPr lang="nb-NO" sz="2000" b="1"/>
              <a:t>Analyse og design </a:t>
            </a:r>
          </a:p>
          <a:p>
            <a:pPr marL="285750" indent="-285750">
              <a:buFont typeface="Arial" charset="0"/>
              <a:buChar char="•"/>
            </a:pPr>
            <a:r>
              <a:rPr lang="nb-NO"/>
              <a:t>Granskning av testgrunnlaget </a:t>
            </a:r>
          </a:p>
          <a:p>
            <a:pPr marL="742850" lvl="1" indent="-285750">
              <a:buFont typeface="Arial" charset="0"/>
              <a:buChar char="•"/>
            </a:pPr>
            <a:r>
              <a:rPr lang="nb-NO"/>
              <a:t>Krav</a:t>
            </a:r>
          </a:p>
          <a:p>
            <a:pPr marL="742850" lvl="1" indent="-285750">
              <a:buFont typeface="Arial" charset="0"/>
              <a:buChar char="•"/>
            </a:pPr>
            <a:r>
              <a:rPr lang="nb-NO"/>
              <a:t>Risikonivå</a:t>
            </a:r>
          </a:p>
          <a:p>
            <a:pPr marL="742850" lvl="1" indent="-285750">
              <a:buFont typeface="Arial" charset="0"/>
              <a:buChar char="•"/>
            </a:pPr>
            <a:r>
              <a:rPr lang="nb-NO"/>
              <a:t>Rapporter fra risikoanalyse</a:t>
            </a:r>
          </a:p>
          <a:p>
            <a:pPr marL="742850" lvl="1" indent="-285750">
              <a:buFont typeface="Arial" charset="0"/>
              <a:buChar char="•"/>
            </a:pPr>
            <a:r>
              <a:rPr lang="nb-NO"/>
              <a:t>Arkitektur og design m.m.</a:t>
            </a:r>
          </a:p>
          <a:p>
            <a:pPr marL="285750" indent="-285750">
              <a:buFont typeface="Arial" charset="0"/>
              <a:buChar char="•"/>
            </a:pPr>
            <a:r>
              <a:rPr lang="nb-NO"/>
              <a:t>Høynivå testtilfelle</a:t>
            </a:r>
          </a:p>
          <a:p>
            <a:pPr lvl="1">
              <a:buFont typeface="Arial" panose="020B0604020202020204" pitchFamily="34" charset="0"/>
              <a:buChar char="•"/>
            </a:pPr>
            <a:r>
              <a:rPr lang="nb-NO"/>
              <a:t>Miljø, infrastruktur, verktøy, </a:t>
            </a:r>
            <a:r>
              <a:rPr lang="nb-NO" err="1"/>
              <a:t>testdata</a:t>
            </a:r>
            <a:endParaRPr lang="nb-NO"/>
          </a:p>
          <a:p>
            <a:pPr lvl="1">
              <a:buFont typeface="Arial" panose="020B0604020202020204" pitchFamily="34" charset="0"/>
              <a:buChar char="•"/>
            </a:pPr>
            <a:r>
              <a:rPr lang="nb-NO"/>
              <a:t>Sporbarhet</a:t>
            </a:r>
          </a:p>
        </p:txBody>
      </p:sp>
      <p:grpSp>
        <p:nvGrpSpPr>
          <p:cNvPr id="3" name="Gruppe 2"/>
          <p:cNvGrpSpPr/>
          <p:nvPr/>
        </p:nvGrpSpPr>
        <p:grpSpPr>
          <a:xfrm>
            <a:off x="4747870" y="1192988"/>
            <a:ext cx="4223162" cy="2703394"/>
            <a:chOff x="4827880" y="2043464"/>
            <a:chExt cx="4223162" cy="2703394"/>
          </a:xfrm>
        </p:grpSpPr>
        <p:grpSp>
          <p:nvGrpSpPr>
            <p:cNvPr id="6" name="Gruppe 5"/>
            <p:cNvGrpSpPr/>
            <p:nvPr/>
          </p:nvGrpSpPr>
          <p:grpSpPr>
            <a:xfrm>
              <a:off x="4827880" y="2043464"/>
              <a:ext cx="4223162" cy="2703394"/>
              <a:chOff x="546693" y="881934"/>
              <a:chExt cx="7471888" cy="4783017"/>
            </a:xfrm>
          </p:grpSpPr>
          <p:sp>
            <p:nvSpPr>
              <p:cNvPr id="7" name="Rectangle 6">
                <a:extLst>
                  <a:ext uri="{FF2B5EF4-FFF2-40B4-BE49-F238E27FC236}">
                    <a16:creationId xmlns:a16="http://schemas.microsoft.com/office/drawing/2014/main" id="{350F1F1F-0F4D-42CB-8F2C-22DA75EC85C7}"/>
                  </a:ext>
                </a:extLst>
              </p:cNvPr>
              <p:cNvSpPr/>
              <p:nvPr/>
            </p:nvSpPr>
            <p:spPr>
              <a:xfrm>
                <a:off x="2115598" y="1856391"/>
                <a:ext cx="2483487" cy="697975"/>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analysis and design</a:t>
                </a:r>
                <a:endParaRPr lang="en-US" sz="1200"/>
              </a:p>
            </p:txBody>
          </p:sp>
          <p:sp>
            <p:nvSpPr>
              <p:cNvPr id="9" name="Rectangle 8">
                <a:extLst>
                  <a:ext uri="{FF2B5EF4-FFF2-40B4-BE49-F238E27FC236}">
                    <a16:creationId xmlns:a16="http://schemas.microsoft.com/office/drawing/2014/main" id="{916BD13A-5118-4A45-9472-EB8C6B8971B9}"/>
                  </a:ext>
                </a:extLst>
              </p:cNvPr>
              <p:cNvSpPr/>
              <p:nvPr/>
            </p:nvSpPr>
            <p:spPr>
              <a:xfrm>
                <a:off x="2619623" y="2681518"/>
                <a:ext cx="2525704" cy="67538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Test implementation and execution</a:t>
                </a:r>
                <a:endParaRPr lang="en-US" sz="1100"/>
              </a:p>
            </p:txBody>
          </p:sp>
          <p:sp>
            <p:nvSpPr>
              <p:cNvPr id="10" name="Rectangle 9">
                <a:extLst>
                  <a:ext uri="{FF2B5EF4-FFF2-40B4-BE49-F238E27FC236}">
                    <a16:creationId xmlns:a16="http://schemas.microsoft.com/office/drawing/2014/main" id="{64BFB89B-DE0B-4D91-A286-08324B20C401}"/>
                  </a:ext>
                </a:extLst>
              </p:cNvPr>
              <p:cNvSpPr/>
              <p:nvPr/>
            </p:nvSpPr>
            <p:spPr>
              <a:xfrm>
                <a:off x="3362790" y="3484056"/>
                <a:ext cx="2483487" cy="6979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Evaluating exit criteria and reporting</a:t>
                </a:r>
                <a:endParaRPr lang="en-US" sz="1100"/>
              </a:p>
            </p:txBody>
          </p:sp>
          <p:sp>
            <p:nvSpPr>
              <p:cNvPr id="11" name="Rectangle 10">
                <a:extLst>
                  <a:ext uri="{FF2B5EF4-FFF2-40B4-BE49-F238E27FC236}">
                    <a16:creationId xmlns:a16="http://schemas.microsoft.com/office/drawing/2014/main" id="{BD898561-D415-456F-B828-F236603ED03C}"/>
                  </a:ext>
                </a:extLst>
              </p:cNvPr>
              <p:cNvSpPr/>
              <p:nvPr/>
            </p:nvSpPr>
            <p:spPr>
              <a:xfrm>
                <a:off x="4122915" y="4309182"/>
                <a:ext cx="2483487" cy="6979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closure activities</a:t>
                </a:r>
                <a:endParaRPr lang="en-US" sz="1200"/>
              </a:p>
            </p:txBody>
          </p:sp>
          <p:cxnSp>
            <p:nvCxnSpPr>
              <p:cNvPr id="15" name="Straight Arrow Connector 14">
                <a:extLst>
                  <a:ext uri="{FF2B5EF4-FFF2-40B4-BE49-F238E27FC236}">
                    <a16:creationId xmlns:a16="http://schemas.microsoft.com/office/drawing/2014/main" id="{06B8868D-18D7-4753-9061-DE3DAAEE65F2}"/>
                  </a:ext>
                </a:extLst>
              </p:cNvPr>
              <p:cNvCxnSpPr/>
              <p:nvPr/>
            </p:nvCxnSpPr>
            <p:spPr>
              <a:xfrm>
                <a:off x="546693" y="881934"/>
                <a:ext cx="3576222" cy="4783015"/>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30AFF535-7068-43D1-A858-08DBEAB683E1}"/>
                  </a:ext>
                </a:extLst>
              </p:cNvPr>
              <p:cNvCxnSpPr>
                <a:cxnSpLocks/>
              </p:cNvCxnSpPr>
              <p:nvPr/>
            </p:nvCxnSpPr>
            <p:spPr>
              <a:xfrm>
                <a:off x="4480023" y="881934"/>
                <a:ext cx="3538558" cy="4783017"/>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grpSp>
        <p:sp>
          <p:nvSpPr>
            <p:cNvPr id="14" name="Rectangle 6">
              <a:extLst>
                <a:ext uri="{FF2B5EF4-FFF2-40B4-BE49-F238E27FC236}">
                  <a16:creationId xmlns:a16="http://schemas.microsoft.com/office/drawing/2014/main" id="{350F1F1F-0F4D-42CB-8F2C-22DA75EC85C7}"/>
                </a:ext>
              </a:extLst>
            </p:cNvPr>
            <p:cNvSpPr/>
            <p:nvPr/>
          </p:nvSpPr>
          <p:spPr>
            <a:xfrm>
              <a:off x="5309602" y="2121599"/>
              <a:ext cx="1403684" cy="394500"/>
            </a:xfrm>
            <a:prstGeom prst="rect">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planning and control</a:t>
              </a:r>
              <a:endParaRPr lang="en-US" sz="1200"/>
            </a:p>
          </p:txBody>
        </p:sp>
      </p:grpSp>
    </p:spTree>
    <p:extLst>
      <p:ext uri="{BB962C8B-B14F-4D97-AF65-F5344CB8AC3E}">
        <p14:creationId xmlns:p14="http://schemas.microsoft.com/office/powerpoint/2010/main" val="36900842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5080"/>
            <a:r>
              <a:rPr lang="nb-NO"/>
              <a:t>Grunnleggende testprosessen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33</a:t>
            </a:fld>
            <a:endParaRPr lang="nb-NO"/>
          </a:p>
        </p:txBody>
      </p:sp>
      <p:sp>
        <p:nvSpPr>
          <p:cNvPr id="12" name="Rektangel 11"/>
          <p:cNvSpPr/>
          <p:nvPr/>
        </p:nvSpPr>
        <p:spPr>
          <a:xfrm>
            <a:off x="512912" y="1571388"/>
            <a:ext cx="4871897" cy="2031325"/>
          </a:xfrm>
          <a:prstGeom prst="rect">
            <a:avLst/>
          </a:prstGeom>
        </p:spPr>
        <p:txBody>
          <a:bodyPr wrap="square">
            <a:spAutoFit/>
          </a:bodyPr>
          <a:lstStyle/>
          <a:p>
            <a:r>
              <a:rPr lang="nb-NO" b="1"/>
              <a:t>Implementering og gjennomføring </a:t>
            </a:r>
          </a:p>
          <a:p>
            <a:pPr marL="285750" indent="-285750">
              <a:buFont typeface="Arial" charset="0"/>
              <a:buChar char="•"/>
            </a:pPr>
            <a:r>
              <a:rPr lang="nb-NO"/>
              <a:t>Lager rekkefølge på prosedyrer og scripts, setter opp miljø, kjører tester.</a:t>
            </a:r>
          </a:p>
          <a:p>
            <a:pPr lvl="1">
              <a:buFont typeface="Arial" panose="020B0604020202020204" pitchFamily="34" charset="0"/>
              <a:buChar char="•"/>
            </a:pPr>
            <a:r>
              <a:rPr lang="nb-NO"/>
              <a:t>Logging av resultat, sammenligne resultat, rapportering av avvik</a:t>
            </a:r>
          </a:p>
          <a:p>
            <a:pPr lvl="1">
              <a:buFont typeface="Arial" panose="020B0604020202020204" pitchFamily="34" charset="0"/>
              <a:buChar char="•"/>
            </a:pPr>
            <a:r>
              <a:rPr lang="nb-NO"/>
              <a:t>Gjentagelse av nødvendige aktiviteter, </a:t>
            </a:r>
            <a:r>
              <a:rPr lang="nb-NO" err="1"/>
              <a:t>f.eks</a:t>
            </a:r>
            <a:r>
              <a:rPr lang="nb-NO"/>
              <a:t> retest </a:t>
            </a:r>
          </a:p>
        </p:txBody>
      </p:sp>
      <p:grpSp>
        <p:nvGrpSpPr>
          <p:cNvPr id="14" name="Gruppe 13"/>
          <p:cNvGrpSpPr/>
          <p:nvPr/>
        </p:nvGrpSpPr>
        <p:grpSpPr>
          <a:xfrm>
            <a:off x="4827880" y="1571388"/>
            <a:ext cx="4223162" cy="2703394"/>
            <a:chOff x="4827880" y="2043464"/>
            <a:chExt cx="4223162" cy="2703394"/>
          </a:xfrm>
        </p:grpSpPr>
        <p:grpSp>
          <p:nvGrpSpPr>
            <p:cNvPr id="17" name="Gruppe 16"/>
            <p:cNvGrpSpPr/>
            <p:nvPr/>
          </p:nvGrpSpPr>
          <p:grpSpPr>
            <a:xfrm>
              <a:off x="4827880" y="2043464"/>
              <a:ext cx="4223162" cy="2703394"/>
              <a:chOff x="546693" y="881934"/>
              <a:chExt cx="7471888" cy="4783017"/>
            </a:xfrm>
          </p:grpSpPr>
          <p:sp>
            <p:nvSpPr>
              <p:cNvPr id="19" name="Rectangle 6">
                <a:extLst>
                  <a:ext uri="{FF2B5EF4-FFF2-40B4-BE49-F238E27FC236}">
                    <a16:creationId xmlns:a16="http://schemas.microsoft.com/office/drawing/2014/main" id="{350F1F1F-0F4D-42CB-8F2C-22DA75EC85C7}"/>
                  </a:ext>
                </a:extLst>
              </p:cNvPr>
              <p:cNvSpPr/>
              <p:nvPr/>
            </p:nvSpPr>
            <p:spPr>
              <a:xfrm>
                <a:off x="2115598" y="1856391"/>
                <a:ext cx="2483487" cy="69797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analysis and design</a:t>
                </a:r>
                <a:endParaRPr lang="en-US" sz="1200"/>
              </a:p>
            </p:txBody>
          </p:sp>
          <p:sp>
            <p:nvSpPr>
              <p:cNvPr id="20" name="Rectangle 8">
                <a:extLst>
                  <a:ext uri="{FF2B5EF4-FFF2-40B4-BE49-F238E27FC236}">
                    <a16:creationId xmlns:a16="http://schemas.microsoft.com/office/drawing/2014/main" id="{916BD13A-5118-4A45-9472-EB8C6B8971B9}"/>
                  </a:ext>
                </a:extLst>
              </p:cNvPr>
              <p:cNvSpPr/>
              <p:nvPr/>
            </p:nvSpPr>
            <p:spPr>
              <a:xfrm>
                <a:off x="2619623" y="2681518"/>
                <a:ext cx="2525704" cy="675386"/>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Test implementation and execution</a:t>
                </a:r>
                <a:endParaRPr lang="en-US" sz="1100"/>
              </a:p>
            </p:txBody>
          </p:sp>
          <p:sp>
            <p:nvSpPr>
              <p:cNvPr id="21" name="Rectangle 9">
                <a:extLst>
                  <a:ext uri="{FF2B5EF4-FFF2-40B4-BE49-F238E27FC236}">
                    <a16:creationId xmlns:a16="http://schemas.microsoft.com/office/drawing/2014/main" id="{64BFB89B-DE0B-4D91-A286-08324B20C401}"/>
                  </a:ext>
                </a:extLst>
              </p:cNvPr>
              <p:cNvSpPr/>
              <p:nvPr/>
            </p:nvSpPr>
            <p:spPr>
              <a:xfrm>
                <a:off x="3362790" y="3484056"/>
                <a:ext cx="2483487" cy="6979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Evaluating exit criteria and reporting</a:t>
                </a:r>
                <a:endParaRPr lang="en-US" sz="1100"/>
              </a:p>
            </p:txBody>
          </p:sp>
          <p:sp>
            <p:nvSpPr>
              <p:cNvPr id="22" name="Rectangle 10">
                <a:extLst>
                  <a:ext uri="{FF2B5EF4-FFF2-40B4-BE49-F238E27FC236}">
                    <a16:creationId xmlns:a16="http://schemas.microsoft.com/office/drawing/2014/main" id="{BD898561-D415-456F-B828-F236603ED03C}"/>
                  </a:ext>
                </a:extLst>
              </p:cNvPr>
              <p:cNvSpPr/>
              <p:nvPr/>
            </p:nvSpPr>
            <p:spPr>
              <a:xfrm>
                <a:off x="4122915" y="4309182"/>
                <a:ext cx="2483487" cy="69797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closure activities</a:t>
                </a:r>
                <a:endParaRPr lang="en-US" sz="1200"/>
              </a:p>
            </p:txBody>
          </p:sp>
          <p:cxnSp>
            <p:nvCxnSpPr>
              <p:cNvPr id="23" name="Straight Arrow Connector 14">
                <a:extLst>
                  <a:ext uri="{FF2B5EF4-FFF2-40B4-BE49-F238E27FC236}">
                    <a16:creationId xmlns:a16="http://schemas.microsoft.com/office/drawing/2014/main" id="{06B8868D-18D7-4753-9061-DE3DAAEE65F2}"/>
                  </a:ext>
                </a:extLst>
              </p:cNvPr>
              <p:cNvCxnSpPr/>
              <p:nvPr/>
            </p:nvCxnSpPr>
            <p:spPr>
              <a:xfrm>
                <a:off x="546693" y="881934"/>
                <a:ext cx="3576222" cy="4783015"/>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30AFF535-7068-43D1-A858-08DBEAB683E1}"/>
                  </a:ext>
                </a:extLst>
              </p:cNvPr>
              <p:cNvCxnSpPr>
                <a:cxnSpLocks/>
              </p:cNvCxnSpPr>
              <p:nvPr/>
            </p:nvCxnSpPr>
            <p:spPr>
              <a:xfrm>
                <a:off x="4480023" y="881934"/>
                <a:ext cx="3538558" cy="4783017"/>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6">
              <a:extLst>
                <a:ext uri="{FF2B5EF4-FFF2-40B4-BE49-F238E27FC236}">
                  <a16:creationId xmlns:a16="http://schemas.microsoft.com/office/drawing/2014/main" id="{350F1F1F-0F4D-42CB-8F2C-22DA75EC85C7}"/>
                </a:ext>
              </a:extLst>
            </p:cNvPr>
            <p:cNvSpPr/>
            <p:nvPr/>
          </p:nvSpPr>
          <p:spPr>
            <a:xfrm>
              <a:off x="5309602" y="2121599"/>
              <a:ext cx="1403684" cy="3945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planning and control</a:t>
              </a:r>
              <a:endParaRPr lang="en-US" sz="1200"/>
            </a:p>
          </p:txBody>
        </p:sp>
      </p:grpSp>
    </p:spTree>
    <p:extLst>
      <p:ext uri="{BB962C8B-B14F-4D97-AF65-F5344CB8AC3E}">
        <p14:creationId xmlns:p14="http://schemas.microsoft.com/office/powerpoint/2010/main" val="20867187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indent="5080"/>
            <a:r>
              <a:rPr lang="nb-NO"/>
              <a:t>Grunnleggende testprosessen </a:t>
            </a:r>
          </a:p>
        </p:txBody>
      </p:sp>
      <p:sp>
        <p:nvSpPr>
          <p:cNvPr id="4" name="Footer Placeholder 3"/>
          <p:cNvSpPr>
            <a:spLocks noGrp="1"/>
          </p:cNvSpPr>
          <p:nvPr>
            <p:ph type="ftr" sz="quarter" idx="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34</a:t>
            </a:fld>
            <a:endParaRPr lang="nb-NO"/>
          </a:p>
        </p:txBody>
      </p:sp>
      <p:sp>
        <p:nvSpPr>
          <p:cNvPr id="12" name="Rektangel 11"/>
          <p:cNvSpPr/>
          <p:nvPr/>
        </p:nvSpPr>
        <p:spPr>
          <a:xfrm>
            <a:off x="497989" y="1528082"/>
            <a:ext cx="4871897" cy="4247317"/>
          </a:xfrm>
          <a:prstGeom prst="rect">
            <a:avLst/>
          </a:prstGeom>
        </p:spPr>
        <p:txBody>
          <a:bodyPr wrap="square" anchor="t">
            <a:spAutoFit/>
          </a:bodyPr>
          <a:lstStyle/>
          <a:p>
            <a:r>
              <a:rPr lang="nb-NO" b="1"/>
              <a:t>Evaluering og rapportering</a:t>
            </a:r>
          </a:p>
          <a:p>
            <a:pPr marL="285750" indent="-285750">
              <a:buFont typeface="Arial" charset="0"/>
              <a:buChar char="•"/>
            </a:pPr>
            <a:r>
              <a:rPr lang="nb-NO"/>
              <a:t>Kontroll av testlogg mot exit </a:t>
            </a:r>
            <a:r>
              <a:rPr lang="nb-NO" err="1"/>
              <a:t>criteria</a:t>
            </a:r>
            <a:r>
              <a:rPr lang="nb-NO"/>
              <a:t> definert i testplan</a:t>
            </a:r>
          </a:p>
          <a:p>
            <a:pPr marL="456565" lvl="1">
              <a:buFont typeface="Arial" panose="020B0604020202020204" pitchFamily="34" charset="0"/>
              <a:buChar char="•"/>
            </a:pPr>
            <a:r>
              <a:rPr lang="nb-NO"/>
              <a:t>Er testingen ferdig?</a:t>
            </a:r>
            <a:endParaRPr lang="nb-NO">
              <a:cs typeface="Calibri"/>
            </a:endParaRPr>
          </a:p>
          <a:p>
            <a:pPr marL="456565" lvl="1">
              <a:buFont typeface="Arial" panose="020B0604020202020204" pitchFamily="34" charset="0"/>
              <a:buChar char="•"/>
            </a:pPr>
            <a:r>
              <a:rPr lang="nb-NO"/>
              <a:t>Utarbeidelse av rapport</a:t>
            </a:r>
            <a:endParaRPr lang="nb-NO">
              <a:cs typeface="Calibri"/>
            </a:endParaRPr>
          </a:p>
          <a:p>
            <a:endParaRPr lang="nb-NO" b="1"/>
          </a:p>
          <a:p>
            <a:r>
              <a:rPr lang="nb-NO" b="1"/>
              <a:t>Avslutningsaktiviteter </a:t>
            </a:r>
            <a:endParaRPr lang="nb-NO"/>
          </a:p>
          <a:p>
            <a:pPr marL="285750" indent="-285750">
              <a:buFont typeface="Arial" charset="0"/>
              <a:buChar char="•"/>
            </a:pPr>
            <a:r>
              <a:rPr lang="nb-NO"/>
              <a:t>Gjøres ved prosjektmilepæler osv.</a:t>
            </a:r>
          </a:p>
          <a:p>
            <a:pPr marL="742315" lvl="1" indent="-285750">
              <a:buFont typeface="Arial" charset="0"/>
              <a:buChar char="•"/>
            </a:pPr>
            <a:r>
              <a:rPr lang="nb-NO"/>
              <a:t>Lukking av hendelsesrapporter/opprettelse endringsrapporter</a:t>
            </a:r>
            <a:endParaRPr lang="nb-NO">
              <a:cs typeface="Calibri"/>
            </a:endParaRPr>
          </a:p>
          <a:p>
            <a:pPr marL="742315" lvl="1" indent="-285750">
              <a:buFont typeface="Arial" charset="0"/>
              <a:buChar char="•"/>
            </a:pPr>
            <a:r>
              <a:rPr lang="nb-NO" err="1"/>
              <a:t>Handover</a:t>
            </a:r>
            <a:r>
              <a:rPr lang="nb-NO"/>
              <a:t> av </a:t>
            </a:r>
            <a:r>
              <a:rPr lang="nb-NO" err="1"/>
              <a:t>testware</a:t>
            </a:r>
            <a:r>
              <a:rPr lang="nb-NO"/>
              <a:t> til mottagelsesorganisasjon</a:t>
            </a:r>
            <a:endParaRPr lang="nb-NO">
              <a:cs typeface="Calibri"/>
            </a:endParaRPr>
          </a:p>
          <a:p>
            <a:pPr marL="742315" lvl="1" indent="-285750">
              <a:buFont typeface="Arial" charset="0"/>
              <a:buChar char="•"/>
            </a:pPr>
            <a:r>
              <a:rPr lang="nb-NO"/>
              <a:t>Dokumentasjon på godkjennelse/underkjennelse</a:t>
            </a:r>
            <a:endParaRPr lang="nb-NO">
              <a:cs typeface="Calibri"/>
            </a:endParaRPr>
          </a:p>
        </p:txBody>
      </p:sp>
      <p:grpSp>
        <p:nvGrpSpPr>
          <p:cNvPr id="14" name="Gruppe 13"/>
          <p:cNvGrpSpPr/>
          <p:nvPr/>
        </p:nvGrpSpPr>
        <p:grpSpPr>
          <a:xfrm>
            <a:off x="4920838" y="1528082"/>
            <a:ext cx="4223162" cy="2703394"/>
            <a:chOff x="4827880" y="2043464"/>
            <a:chExt cx="4223162" cy="2703394"/>
          </a:xfrm>
        </p:grpSpPr>
        <p:grpSp>
          <p:nvGrpSpPr>
            <p:cNvPr id="17" name="Gruppe 16"/>
            <p:cNvGrpSpPr/>
            <p:nvPr/>
          </p:nvGrpSpPr>
          <p:grpSpPr>
            <a:xfrm>
              <a:off x="4827880" y="2043464"/>
              <a:ext cx="4223162" cy="2703394"/>
              <a:chOff x="546693" y="881934"/>
              <a:chExt cx="7471888" cy="4783017"/>
            </a:xfrm>
          </p:grpSpPr>
          <p:sp>
            <p:nvSpPr>
              <p:cNvPr id="19" name="Rectangle 6">
                <a:extLst>
                  <a:ext uri="{FF2B5EF4-FFF2-40B4-BE49-F238E27FC236}">
                    <a16:creationId xmlns:a16="http://schemas.microsoft.com/office/drawing/2014/main" id="{350F1F1F-0F4D-42CB-8F2C-22DA75EC85C7}"/>
                  </a:ext>
                </a:extLst>
              </p:cNvPr>
              <p:cNvSpPr/>
              <p:nvPr/>
            </p:nvSpPr>
            <p:spPr>
              <a:xfrm>
                <a:off x="2115598" y="1856391"/>
                <a:ext cx="2483487" cy="697975"/>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analysis and design</a:t>
                </a:r>
                <a:endParaRPr lang="en-US" sz="1200"/>
              </a:p>
            </p:txBody>
          </p:sp>
          <p:sp>
            <p:nvSpPr>
              <p:cNvPr id="20" name="Rectangle 8">
                <a:extLst>
                  <a:ext uri="{FF2B5EF4-FFF2-40B4-BE49-F238E27FC236}">
                    <a16:creationId xmlns:a16="http://schemas.microsoft.com/office/drawing/2014/main" id="{916BD13A-5118-4A45-9472-EB8C6B8971B9}"/>
                  </a:ext>
                </a:extLst>
              </p:cNvPr>
              <p:cNvSpPr/>
              <p:nvPr/>
            </p:nvSpPr>
            <p:spPr>
              <a:xfrm>
                <a:off x="2619623" y="2681518"/>
                <a:ext cx="2525704" cy="675386"/>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Test implementation and execution</a:t>
                </a:r>
                <a:endParaRPr lang="en-US" sz="1100"/>
              </a:p>
            </p:txBody>
          </p:sp>
          <p:sp>
            <p:nvSpPr>
              <p:cNvPr id="21" name="Rectangle 9">
                <a:extLst>
                  <a:ext uri="{FF2B5EF4-FFF2-40B4-BE49-F238E27FC236}">
                    <a16:creationId xmlns:a16="http://schemas.microsoft.com/office/drawing/2014/main" id="{64BFB89B-DE0B-4D91-A286-08324B20C401}"/>
                  </a:ext>
                </a:extLst>
              </p:cNvPr>
              <p:cNvSpPr/>
              <p:nvPr/>
            </p:nvSpPr>
            <p:spPr>
              <a:xfrm>
                <a:off x="3362790" y="3484056"/>
                <a:ext cx="2483487" cy="6979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a:cs typeface="Calibri"/>
                  </a:rPr>
                  <a:t>Evaluating exit criteria and reporting</a:t>
                </a:r>
                <a:endParaRPr lang="en-US" sz="1100"/>
              </a:p>
            </p:txBody>
          </p:sp>
          <p:sp>
            <p:nvSpPr>
              <p:cNvPr id="22" name="Rectangle 10">
                <a:extLst>
                  <a:ext uri="{FF2B5EF4-FFF2-40B4-BE49-F238E27FC236}">
                    <a16:creationId xmlns:a16="http://schemas.microsoft.com/office/drawing/2014/main" id="{BD898561-D415-456F-B828-F236603ED03C}"/>
                  </a:ext>
                </a:extLst>
              </p:cNvPr>
              <p:cNvSpPr/>
              <p:nvPr/>
            </p:nvSpPr>
            <p:spPr>
              <a:xfrm>
                <a:off x="4122915" y="4309182"/>
                <a:ext cx="2483487" cy="697975"/>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closure activities</a:t>
                </a:r>
                <a:endParaRPr lang="en-US" sz="1200"/>
              </a:p>
            </p:txBody>
          </p:sp>
          <p:cxnSp>
            <p:nvCxnSpPr>
              <p:cNvPr id="23" name="Straight Arrow Connector 14">
                <a:extLst>
                  <a:ext uri="{FF2B5EF4-FFF2-40B4-BE49-F238E27FC236}">
                    <a16:creationId xmlns:a16="http://schemas.microsoft.com/office/drawing/2014/main" id="{06B8868D-18D7-4753-9061-DE3DAAEE65F2}"/>
                  </a:ext>
                </a:extLst>
              </p:cNvPr>
              <p:cNvCxnSpPr/>
              <p:nvPr/>
            </p:nvCxnSpPr>
            <p:spPr>
              <a:xfrm>
                <a:off x="546693" y="881934"/>
                <a:ext cx="3576222" cy="4783015"/>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15">
                <a:extLst>
                  <a:ext uri="{FF2B5EF4-FFF2-40B4-BE49-F238E27FC236}">
                    <a16:creationId xmlns:a16="http://schemas.microsoft.com/office/drawing/2014/main" id="{30AFF535-7068-43D1-A858-08DBEAB683E1}"/>
                  </a:ext>
                </a:extLst>
              </p:cNvPr>
              <p:cNvCxnSpPr>
                <a:cxnSpLocks/>
              </p:cNvCxnSpPr>
              <p:nvPr/>
            </p:nvCxnSpPr>
            <p:spPr>
              <a:xfrm>
                <a:off x="4480023" y="881934"/>
                <a:ext cx="3538558" cy="4783017"/>
              </a:xfrm>
              <a:prstGeom prst="straightConnector1">
                <a:avLst/>
              </a:prstGeom>
              <a:ln w="19050">
                <a:solidFill>
                  <a:srgbClr val="CF022B"/>
                </a:solidFill>
                <a:tailEnd type="triangle"/>
              </a:ln>
            </p:spPr>
            <p:style>
              <a:lnRef idx="1">
                <a:schemeClr val="accent1"/>
              </a:lnRef>
              <a:fillRef idx="0">
                <a:schemeClr val="accent1"/>
              </a:fillRef>
              <a:effectRef idx="0">
                <a:schemeClr val="accent1"/>
              </a:effectRef>
              <a:fontRef idx="minor">
                <a:schemeClr val="tx1"/>
              </a:fontRef>
            </p:style>
          </p:cxnSp>
        </p:grpSp>
        <p:sp>
          <p:nvSpPr>
            <p:cNvPr id="18" name="Rectangle 6">
              <a:extLst>
                <a:ext uri="{FF2B5EF4-FFF2-40B4-BE49-F238E27FC236}">
                  <a16:creationId xmlns:a16="http://schemas.microsoft.com/office/drawing/2014/main" id="{350F1F1F-0F4D-42CB-8F2C-22DA75EC85C7}"/>
                </a:ext>
              </a:extLst>
            </p:cNvPr>
            <p:cNvSpPr/>
            <p:nvPr/>
          </p:nvSpPr>
          <p:spPr>
            <a:xfrm>
              <a:off x="5309602" y="2121599"/>
              <a:ext cx="1403684" cy="394500"/>
            </a:xfrm>
            <a:prstGeom prst="rect">
              <a:avLst/>
            </a:prstGeom>
            <a:solidFill>
              <a:srgbClr val="A6A6A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a:cs typeface="Calibri"/>
                </a:rPr>
                <a:t>Test planning and control</a:t>
              </a:r>
              <a:endParaRPr lang="en-US" sz="1200"/>
            </a:p>
          </p:txBody>
        </p:sp>
      </p:grpSp>
    </p:spTree>
    <p:extLst>
      <p:ext uri="{BB962C8B-B14F-4D97-AF65-F5344CB8AC3E}">
        <p14:creationId xmlns:p14="http://schemas.microsoft.com/office/powerpoint/2010/main" val="44647227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8" name="Plassholder for innhold 7"/>
          <p:cNvPicPr>
            <a:picLocks noGrp="1" noChangeAspect="1"/>
          </p:cNvPicPr>
          <p:nvPr>
            <p:ph sz="quarter" idx="14"/>
          </p:nvPr>
        </p:nvPicPr>
        <p:blipFill>
          <a:blip r:embed="rId3"/>
          <a:stretch>
            <a:fillRect/>
          </a:stretch>
        </p:blipFill>
        <p:spPr>
          <a:xfrm>
            <a:off x="4410290" y="1988840"/>
            <a:ext cx="2732434" cy="2792487"/>
          </a:xfrm>
          <a:prstGeom prst="rect">
            <a:avLst/>
          </a:prstGeom>
        </p:spPr>
      </p:pic>
      <p:sp>
        <p:nvSpPr>
          <p:cNvPr id="6" name="Plassholder for innhold 5"/>
          <p:cNvSpPr>
            <a:spLocks noGrp="1"/>
          </p:cNvSpPr>
          <p:nvPr>
            <p:ph idx="1"/>
          </p:nvPr>
        </p:nvSpPr>
        <p:spPr/>
        <p:txBody>
          <a:bodyPr>
            <a:normAutofit/>
          </a:bodyPr>
          <a:lstStyle/>
          <a:p>
            <a:r>
              <a:rPr lang="en-US" dirty="0" err="1"/>
              <a:t>Testpolicy</a:t>
            </a:r>
            <a:endParaRPr lang="en-US" dirty="0"/>
          </a:p>
          <a:p>
            <a:pPr marL="0" indent="0">
              <a:buNone/>
            </a:pPr>
            <a:endParaRPr lang="en-US" dirty="0"/>
          </a:p>
          <a:p>
            <a:r>
              <a:rPr lang="en-US" dirty="0" err="1"/>
              <a:t>Teststrategi</a:t>
            </a:r>
            <a:endParaRPr lang="en-US" dirty="0"/>
          </a:p>
          <a:p>
            <a:endParaRPr lang="en-US" dirty="0"/>
          </a:p>
          <a:p>
            <a:r>
              <a:rPr lang="en-US" dirty="0" err="1"/>
              <a:t>Testplan</a:t>
            </a:r>
            <a:endParaRPr lang="en-US" dirty="0"/>
          </a:p>
          <a:p>
            <a:endParaRPr lang="en-US" dirty="0"/>
          </a:p>
          <a:p>
            <a:r>
              <a:rPr lang="en-US" dirty="0" err="1"/>
              <a:t>Risiko</a:t>
            </a:r>
            <a:endParaRPr lang="en-US" dirty="0"/>
          </a:p>
          <a:p>
            <a:endParaRPr lang="en-US" dirty="0"/>
          </a:p>
          <a:p>
            <a:r>
              <a:rPr lang="en-US" dirty="0"/>
              <a:t>Scope</a:t>
            </a:r>
          </a:p>
          <a:p>
            <a:endParaRPr lang="en-US" dirty="0"/>
          </a:p>
        </p:txBody>
      </p:sp>
      <p:sp>
        <p:nvSpPr>
          <p:cNvPr id="2" name="Tittel 1"/>
          <p:cNvSpPr>
            <a:spLocks noGrp="1"/>
          </p:cNvSpPr>
          <p:nvPr>
            <p:ph type="title"/>
          </p:nvPr>
        </p:nvSpPr>
        <p:spPr/>
        <p:txBody>
          <a:bodyPr/>
          <a:lstStyle/>
          <a:p>
            <a:r>
              <a:rPr lang="en-US" dirty="0" err="1"/>
              <a:t>Testplanlegging</a:t>
            </a:r>
            <a:r>
              <a:rPr lang="en-US" dirty="0"/>
              <a:t> </a:t>
            </a:r>
            <a:r>
              <a:rPr lang="en-US" dirty="0" err="1"/>
              <a:t>og</a:t>
            </a:r>
            <a:r>
              <a:rPr lang="en-US" dirty="0"/>
              <a:t> </a:t>
            </a:r>
            <a:r>
              <a:rPr lang="en-US" dirty="0" err="1"/>
              <a:t>styring</a:t>
            </a:r>
            <a:endParaRPr lang="en-US" dirty="0"/>
          </a:p>
        </p:txBody>
      </p:sp>
      <p:sp>
        <p:nvSpPr>
          <p:cNvPr id="5" name="Plassholder for lysbildenummer 4"/>
          <p:cNvSpPr>
            <a:spLocks noGrp="1"/>
          </p:cNvSpPr>
          <p:nvPr>
            <p:ph type="sldNum" sz="quarter" idx="12"/>
          </p:nvPr>
        </p:nvSpPr>
        <p:spPr/>
        <p:txBody>
          <a:bodyPr/>
          <a:lstStyle/>
          <a:p>
            <a:fld id="{5279AF0B-2D84-CD41-8CAF-017061CB9833}" type="slidenum">
              <a:rPr lang="nb-NO" smtClean="0"/>
              <a:pPr/>
              <a:t>35</a:t>
            </a:fld>
            <a:endParaRPr lang="nb-NO"/>
          </a:p>
        </p:txBody>
      </p:sp>
    </p:spTree>
    <p:extLst>
      <p:ext uri="{BB962C8B-B14F-4D97-AF65-F5344CB8AC3E}">
        <p14:creationId xmlns:p14="http://schemas.microsoft.com/office/powerpoint/2010/main" val="136559550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b-NO" dirty="0"/>
              <a:t>Testplanlegging, kontroll og styring</a:t>
            </a:r>
          </a:p>
        </p:txBody>
      </p:sp>
      <p:sp>
        <p:nvSpPr>
          <p:cNvPr id="6" name="Slide Number Placeholder 5"/>
          <p:cNvSpPr>
            <a:spLocks noGrp="1"/>
          </p:cNvSpPr>
          <p:nvPr>
            <p:ph type="sldNum" sz="quarter" idx="4"/>
          </p:nvPr>
        </p:nvSpPr>
        <p:spPr/>
        <p:txBody>
          <a:bodyPr/>
          <a:lstStyle/>
          <a:p>
            <a:fld id="{AF43E6FD-AB27-4108-A2FC-346BB5F75E3F}" type="slidenum">
              <a:rPr lang="fr-FR" smtClean="0"/>
              <a:pPr/>
              <a:t>36</a:t>
            </a:fld>
            <a:endParaRPr lang="fr-FR" dirty="0"/>
          </a:p>
        </p:txBody>
      </p:sp>
      <p:pic>
        <p:nvPicPr>
          <p:cNvPr id="10" name="Plassholder for innhold 7"/>
          <p:cNvPicPr>
            <a:picLocks noGrp="1" noChangeAspect="1"/>
          </p:cNvPicPr>
          <p:nvPr>
            <p:ph sz="quarter" idx="13"/>
          </p:nvPr>
        </p:nvPicPr>
        <p:blipFill>
          <a:blip r:embed="rId3"/>
          <a:stretch>
            <a:fillRect/>
          </a:stretch>
        </p:blipFill>
        <p:spPr>
          <a:xfrm>
            <a:off x="755576" y="1556792"/>
            <a:ext cx="3072279" cy="3139802"/>
          </a:xfrm>
          <a:prstGeom prst="rect">
            <a:avLst/>
          </a:prstGeom>
        </p:spPr>
      </p:pic>
      <p:sp>
        <p:nvSpPr>
          <p:cNvPr id="11" name="TextBox 10"/>
          <p:cNvSpPr txBox="1"/>
          <p:nvPr/>
        </p:nvSpPr>
        <p:spPr>
          <a:xfrm>
            <a:off x="1187624" y="4903526"/>
            <a:ext cx="5067200" cy="369332"/>
          </a:xfrm>
          <a:prstGeom prst="rect">
            <a:avLst/>
          </a:prstGeom>
          <a:noFill/>
        </p:spPr>
        <p:txBody>
          <a:bodyPr wrap="square" rtlCol="0">
            <a:spAutoFit/>
          </a:bodyPr>
          <a:lstStyle/>
          <a:p>
            <a:r>
              <a:rPr lang="nb-NO" dirty="0"/>
              <a:t>Testleder</a:t>
            </a:r>
          </a:p>
        </p:txBody>
      </p:sp>
    </p:spTree>
    <p:extLst>
      <p:ext uri="{BB962C8B-B14F-4D97-AF65-F5344CB8AC3E}">
        <p14:creationId xmlns:p14="http://schemas.microsoft.com/office/powerpoint/2010/main" val="40554748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Plassholder for innhold 8"/>
          <p:cNvSpPr>
            <a:spLocks noGrp="1"/>
          </p:cNvSpPr>
          <p:nvPr>
            <p:ph sz="quarter" idx="14"/>
          </p:nvPr>
        </p:nvSpPr>
        <p:spPr/>
        <p:txBody>
          <a:bodyPr/>
          <a:lstStyle/>
          <a:p>
            <a:endParaRPr lang="en-US"/>
          </a:p>
        </p:txBody>
      </p:sp>
      <p:sp>
        <p:nvSpPr>
          <p:cNvPr id="8" name="Plassholder for innhold 7"/>
          <p:cNvSpPr>
            <a:spLocks noGrp="1"/>
          </p:cNvSpPr>
          <p:nvPr>
            <p:ph idx="1"/>
          </p:nvPr>
        </p:nvSpPr>
        <p:spPr/>
        <p:txBody>
          <a:bodyPr/>
          <a:lstStyle/>
          <a:p>
            <a:r>
              <a:rPr lang="en-US" dirty="0" err="1"/>
              <a:t>Analyse</a:t>
            </a:r>
            <a:r>
              <a:rPr lang="en-US" dirty="0"/>
              <a:t> </a:t>
            </a:r>
            <a:r>
              <a:rPr lang="en-US" dirty="0" err="1"/>
              <a:t>av</a:t>
            </a:r>
            <a:r>
              <a:rPr lang="en-US" dirty="0"/>
              <a:t> </a:t>
            </a:r>
            <a:r>
              <a:rPr lang="en-US" dirty="0" err="1"/>
              <a:t>krav</a:t>
            </a:r>
            <a:endParaRPr lang="en-US" dirty="0"/>
          </a:p>
          <a:p>
            <a:endParaRPr lang="en-US" dirty="0"/>
          </a:p>
          <a:p>
            <a:r>
              <a:rPr lang="en-US" dirty="0" err="1"/>
              <a:t>Testtilfeller</a:t>
            </a:r>
            <a:endParaRPr lang="en-US" dirty="0"/>
          </a:p>
          <a:p>
            <a:endParaRPr lang="en-US" dirty="0"/>
          </a:p>
          <a:p>
            <a:r>
              <a:rPr lang="en-US" dirty="0" err="1"/>
              <a:t>Designe</a:t>
            </a:r>
            <a:r>
              <a:rPr lang="en-US" dirty="0"/>
              <a:t> test caser</a:t>
            </a:r>
          </a:p>
          <a:p>
            <a:endParaRPr lang="en-US" dirty="0"/>
          </a:p>
          <a:p>
            <a:r>
              <a:rPr lang="en-US" dirty="0" err="1"/>
              <a:t>Designe</a:t>
            </a:r>
            <a:r>
              <a:rPr lang="en-US" dirty="0"/>
              <a:t> </a:t>
            </a:r>
            <a:r>
              <a:rPr lang="en-US" dirty="0" err="1"/>
              <a:t>testmiljø</a:t>
            </a:r>
            <a:endParaRPr lang="en-US" dirty="0"/>
          </a:p>
          <a:p>
            <a:endParaRPr lang="en-US" dirty="0"/>
          </a:p>
          <a:p>
            <a:r>
              <a:rPr lang="en-US" dirty="0" err="1"/>
              <a:t>Designe</a:t>
            </a:r>
            <a:r>
              <a:rPr lang="en-US" dirty="0"/>
              <a:t> </a:t>
            </a:r>
            <a:r>
              <a:rPr lang="en-US" dirty="0" err="1"/>
              <a:t>testdata</a:t>
            </a:r>
            <a:endParaRPr lang="en-US" dirty="0"/>
          </a:p>
          <a:p>
            <a:endParaRPr lang="en-US" dirty="0"/>
          </a:p>
        </p:txBody>
      </p:sp>
      <p:sp>
        <p:nvSpPr>
          <p:cNvPr id="7" name="Tittel 6"/>
          <p:cNvSpPr>
            <a:spLocks noGrp="1"/>
          </p:cNvSpPr>
          <p:nvPr>
            <p:ph type="title"/>
          </p:nvPr>
        </p:nvSpPr>
        <p:spPr/>
        <p:txBody>
          <a:bodyPr/>
          <a:lstStyle/>
          <a:p>
            <a:r>
              <a:rPr lang="en-US" dirty="0" err="1"/>
              <a:t>Analyse</a:t>
            </a:r>
            <a:r>
              <a:rPr lang="en-US" dirty="0"/>
              <a:t> </a:t>
            </a:r>
            <a:r>
              <a:rPr lang="en-US" dirty="0" err="1"/>
              <a:t>og</a:t>
            </a:r>
            <a:r>
              <a:rPr lang="en-US" dirty="0"/>
              <a:t> design</a:t>
            </a:r>
          </a:p>
        </p:txBody>
      </p:sp>
      <p:sp>
        <p:nvSpPr>
          <p:cNvPr id="5" name="Plassholder for lysbildenummer 4"/>
          <p:cNvSpPr>
            <a:spLocks noGrp="1"/>
          </p:cNvSpPr>
          <p:nvPr>
            <p:ph type="sldNum" sz="quarter" idx="12"/>
          </p:nvPr>
        </p:nvSpPr>
        <p:spPr/>
        <p:txBody>
          <a:bodyPr/>
          <a:lstStyle/>
          <a:p>
            <a:fld id="{AF43E6FD-AB27-4108-A2FC-346BB5F75E3F}" type="slidenum">
              <a:rPr lang="fr-FR" smtClean="0"/>
              <a:pPr/>
              <a:t>37</a:t>
            </a:fld>
            <a:endParaRPr lang="fr-FR" dirty="0"/>
          </a:p>
        </p:txBody>
      </p:sp>
      <p:pic>
        <p:nvPicPr>
          <p:cNvPr id="10" name="Bilde 9"/>
          <p:cNvPicPr>
            <a:picLocks noChangeAspect="1"/>
          </p:cNvPicPr>
          <p:nvPr/>
        </p:nvPicPr>
        <p:blipFill>
          <a:blip r:embed="rId3"/>
          <a:stretch>
            <a:fillRect/>
          </a:stretch>
        </p:blipFill>
        <p:spPr>
          <a:xfrm>
            <a:off x="3923928" y="1488576"/>
            <a:ext cx="5006116" cy="3705485"/>
          </a:xfrm>
          <a:prstGeom prst="rect">
            <a:avLst/>
          </a:prstGeom>
        </p:spPr>
      </p:pic>
    </p:spTree>
    <p:extLst>
      <p:ext uri="{BB962C8B-B14F-4D97-AF65-F5344CB8AC3E}">
        <p14:creationId xmlns:p14="http://schemas.microsoft.com/office/powerpoint/2010/main" val="322587512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sz="quarter" idx="14"/>
          </p:nvPr>
        </p:nvSpPr>
        <p:spPr/>
        <p:txBody>
          <a:bodyPr/>
          <a:lstStyle/>
          <a:p>
            <a:endParaRPr lang="en-US"/>
          </a:p>
        </p:txBody>
      </p:sp>
      <p:sp>
        <p:nvSpPr>
          <p:cNvPr id="3" name="Plassholder for innhold 2"/>
          <p:cNvSpPr>
            <a:spLocks noGrp="1"/>
          </p:cNvSpPr>
          <p:nvPr>
            <p:ph idx="1"/>
          </p:nvPr>
        </p:nvSpPr>
        <p:spPr/>
        <p:txBody>
          <a:bodyPr/>
          <a:lstStyle/>
          <a:p>
            <a:r>
              <a:rPr lang="en-US" dirty="0" err="1"/>
              <a:t>Inngangs</a:t>
            </a:r>
            <a:r>
              <a:rPr lang="en-US" dirty="0"/>
              <a:t> </a:t>
            </a:r>
            <a:r>
              <a:rPr lang="en-US" dirty="0" err="1"/>
              <a:t>kriterier</a:t>
            </a:r>
            <a:endParaRPr lang="en-US" dirty="0"/>
          </a:p>
          <a:p>
            <a:r>
              <a:rPr lang="en-US" dirty="0" err="1"/>
              <a:t>Prioritere</a:t>
            </a:r>
            <a:r>
              <a:rPr lang="en-US" dirty="0"/>
              <a:t> </a:t>
            </a:r>
            <a:r>
              <a:rPr lang="en-US" dirty="0" err="1"/>
              <a:t>testcaser</a:t>
            </a:r>
            <a:endParaRPr lang="en-US" dirty="0"/>
          </a:p>
          <a:p>
            <a:r>
              <a:rPr lang="en-US" dirty="0" err="1"/>
              <a:t>Lage</a:t>
            </a:r>
            <a:r>
              <a:rPr lang="en-US" dirty="0"/>
              <a:t> </a:t>
            </a:r>
            <a:r>
              <a:rPr lang="en-US" dirty="0" err="1"/>
              <a:t>testdata</a:t>
            </a:r>
            <a:endParaRPr lang="en-US" dirty="0"/>
          </a:p>
          <a:p>
            <a:r>
              <a:rPr lang="en-US" dirty="0" err="1"/>
              <a:t>Lage</a:t>
            </a:r>
            <a:r>
              <a:rPr lang="en-US" dirty="0"/>
              <a:t> </a:t>
            </a:r>
            <a:r>
              <a:rPr lang="en-US" dirty="0" err="1"/>
              <a:t>testmiljøet</a:t>
            </a:r>
            <a:endParaRPr lang="en-US" dirty="0"/>
          </a:p>
          <a:p>
            <a:r>
              <a:rPr lang="en-US" dirty="0" err="1"/>
              <a:t>Kjøre</a:t>
            </a:r>
            <a:r>
              <a:rPr lang="en-US" dirty="0"/>
              <a:t> test case</a:t>
            </a:r>
          </a:p>
          <a:p>
            <a:r>
              <a:rPr lang="en-US" dirty="0" err="1"/>
              <a:t>Rapportere</a:t>
            </a:r>
            <a:r>
              <a:rPr lang="en-US" dirty="0"/>
              <a:t> bugs</a:t>
            </a:r>
          </a:p>
          <a:p>
            <a:r>
              <a:rPr lang="en-US" dirty="0"/>
              <a:t>Re-test</a:t>
            </a:r>
          </a:p>
          <a:p>
            <a:r>
              <a:rPr lang="en-US" dirty="0" err="1"/>
              <a:t>regresjonstest</a:t>
            </a:r>
            <a:endParaRPr lang="en-US" dirty="0"/>
          </a:p>
          <a:p>
            <a:pPr marL="0" indent="0">
              <a:buNone/>
            </a:pPr>
            <a:endParaRPr lang="en-US" dirty="0"/>
          </a:p>
          <a:p>
            <a:endParaRPr lang="en-US" dirty="0"/>
          </a:p>
          <a:p>
            <a:endParaRPr lang="en-US" dirty="0"/>
          </a:p>
        </p:txBody>
      </p:sp>
      <p:sp>
        <p:nvSpPr>
          <p:cNvPr id="4" name="Tittel 3"/>
          <p:cNvSpPr>
            <a:spLocks noGrp="1"/>
          </p:cNvSpPr>
          <p:nvPr>
            <p:ph type="title"/>
          </p:nvPr>
        </p:nvSpPr>
        <p:spPr/>
        <p:txBody>
          <a:bodyPr/>
          <a:lstStyle/>
          <a:p>
            <a:r>
              <a:rPr lang="en-US" dirty="0" err="1"/>
              <a:t>Implementering</a:t>
            </a:r>
            <a:r>
              <a:rPr lang="en-US" dirty="0"/>
              <a:t> </a:t>
            </a:r>
            <a:r>
              <a:rPr lang="en-US" dirty="0" err="1"/>
              <a:t>og</a:t>
            </a:r>
            <a:r>
              <a:rPr lang="en-US" dirty="0"/>
              <a:t> </a:t>
            </a:r>
            <a:r>
              <a:rPr lang="en-US" dirty="0" err="1"/>
              <a:t>gjennomføring</a:t>
            </a:r>
            <a:endParaRPr lang="en-US" dirty="0"/>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38</a:t>
            </a:fld>
            <a:endParaRPr lang="fr-FR" dirty="0"/>
          </a:p>
        </p:txBody>
      </p:sp>
      <p:pic>
        <p:nvPicPr>
          <p:cNvPr id="8" name="Bilde 7"/>
          <p:cNvPicPr>
            <a:picLocks noChangeAspect="1"/>
          </p:cNvPicPr>
          <p:nvPr/>
        </p:nvPicPr>
        <p:blipFill>
          <a:blip r:embed="rId3"/>
          <a:stretch>
            <a:fillRect/>
          </a:stretch>
        </p:blipFill>
        <p:spPr>
          <a:xfrm>
            <a:off x="4725318" y="1484312"/>
            <a:ext cx="3878932" cy="4032919"/>
          </a:xfrm>
          <a:prstGeom prst="rect">
            <a:avLst/>
          </a:prstGeom>
        </p:spPr>
      </p:pic>
    </p:spTree>
    <p:extLst>
      <p:ext uri="{BB962C8B-B14F-4D97-AF65-F5344CB8AC3E}">
        <p14:creationId xmlns:p14="http://schemas.microsoft.com/office/powerpoint/2010/main" val="101714767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Plassholder for innhold 1"/>
          <p:cNvSpPr>
            <a:spLocks noGrp="1"/>
          </p:cNvSpPr>
          <p:nvPr>
            <p:ph sz="quarter" idx="14"/>
          </p:nvPr>
        </p:nvSpPr>
        <p:spPr/>
        <p:txBody>
          <a:bodyPr/>
          <a:lstStyle/>
          <a:p>
            <a:endParaRPr lang="en-US"/>
          </a:p>
        </p:txBody>
      </p:sp>
      <p:sp>
        <p:nvSpPr>
          <p:cNvPr id="3" name="Plassholder for innhold 2"/>
          <p:cNvSpPr>
            <a:spLocks noGrp="1"/>
          </p:cNvSpPr>
          <p:nvPr>
            <p:ph idx="1"/>
          </p:nvPr>
        </p:nvSpPr>
        <p:spPr/>
        <p:txBody>
          <a:bodyPr/>
          <a:lstStyle/>
          <a:p>
            <a:r>
              <a:rPr lang="en-US" dirty="0" err="1"/>
              <a:t>Utgangs</a:t>
            </a:r>
            <a:r>
              <a:rPr lang="en-US" dirty="0"/>
              <a:t> </a:t>
            </a:r>
            <a:r>
              <a:rPr lang="en-US" dirty="0" err="1"/>
              <a:t>kriterier</a:t>
            </a:r>
            <a:endParaRPr lang="en-US" dirty="0"/>
          </a:p>
          <a:p>
            <a:endParaRPr lang="en-US" dirty="0"/>
          </a:p>
          <a:p>
            <a:r>
              <a:rPr lang="en-US" dirty="0" err="1"/>
              <a:t>Evaluering</a:t>
            </a:r>
            <a:endParaRPr lang="en-US" dirty="0"/>
          </a:p>
          <a:p>
            <a:endParaRPr lang="en-US" dirty="0"/>
          </a:p>
          <a:p>
            <a:r>
              <a:rPr lang="en-US" dirty="0" err="1"/>
              <a:t>Testrapport</a:t>
            </a:r>
            <a:endParaRPr lang="en-US" dirty="0"/>
          </a:p>
        </p:txBody>
      </p:sp>
      <p:sp>
        <p:nvSpPr>
          <p:cNvPr id="4" name="Tittel 3"/>
          <p:cNvSpPr>
            <a:spLocks noGrp="1"/>
          </p:cNvSpPr>
          <p:nvPr>
            <p:ph type="title"/>
          </p:nvPr>
        </p:nvSpPr>
        <p:spPr/>
        <p:txBody>
          <a:bodyPr/>
          <a:lstStyle/>
          <a:p>
            <a:r>
              <a:rPr lang="en-US" dirty="0" err="1"/>
              <a:t>Evaluering</a:t>
            </a:r>
            <a:r>
              <a:rPr lang="en-US" dirty="0"/>
              <a:t> </a:t>
            </a:r>
            <a:r>
              <a:rPr lang="en-US" dirty="0" err="1"/>
              <a:t>og</a:t>
            </a:r>
            <a:r>
              <a:rPr lang="en-US" dirty="0"/>
              <a:t> </a:t>
            </a:r>
            <a:r>
              <a:rPr lang="en-US" dirty="0" err="1"/>
              <a:t>rapportering</a:t>
            </a:r>
            <a:endParaRPr lang="en-US" dirty="0"/>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39</a:t>
            </a:fld>
            <a:endParaRPr lang="fr-FR" dirty="0"/>
          </a:p>
        </p:txBody>
      </p:sp>
      <p:pic>
        <p:nvPicPr>
          <p:cNvPr id="7" name="Bilde 6"/>
          <p:cNvPicPr>
            <a:picLocks noChangeAspect="1"/>
          </p:cNvPicPr>
          <p:nvPr/>
        </p:nvPicPr>
        <p:blipFill>
          <a:blip r:embed="rId3"/>
          <a:stretch>
            <a:fillRect/>
          </a:stretch>
        </p:blipFill>
        <p:spPr>
          <a:xfrm>
            <a:off x="4067944" y="1484313"/>
            <a:ext cx="4772025" cy="3771900"/>
          </a:xfrm>
          <a:prstGeom prst="rect">
            <a:avLst/>
          </a:prstGeom>
        </p:spPr>
      </p:pic>
    </p:spTree>
    <p:extLst>
      <p:ext uri="{BB962C8B-B14F-4D97-AF65-F5344CB8AC3E}">
        <p14:creationId xmlns:p14="http://schemas.microsoft.com/office/powerpoint/2010/main" val="239744968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sv-SE" dirty="0" err="1"/>
              <a:t>Hvem</a:t>
            </a:r>
            <a:r>
              <a:rPr lang="sv-SE" dirty="0"/>
              <a:t> er du?		</a:t>
            </a:r>
            <a:endParaRPr lang="nb-NO" dirty="0"/>
          </a:p>
        </p:txBody>
      </p:sp>
      <p:sp>
        <p:nvSpPr>
          <p:cNvPr id="3" name="Content Placeholder 2"/>
          <p:cNvSpPr>
            <a:spLocks noGrp="1"/>
          </p:cNvSpPr>
          <p:nvPr>
            <p:ph sz="quarter" idx="13"/>
          </p:nvPr>
        </p:nvSpPr>
        <p:spPr/>
        <p:txBody>
          <a:bodyPr vert="horz" lIns="0" tIns="0" rIns="0" bIns="0" rtlCol="0" anchor="t">
            <a:normAutofit/>
          </a:bodyPr>
          <a:lstStyle/>
          <a:p>
            <a:pPr marL="271145" indent="-271145"/>
            <a:r>
              <a:rPr lang="sv-SE" dirty="0" err="1"/>
              <a:t>Navn</a:t>
            </a:r>
            <a:r>
              <a:rPr lang="sv-SE" dirty="0"/>
              <a:t>?</a:t>
            </a:r>
            <a:endParaRPr lang="en-US"/>
          </a:p>
          <a:p>
            <a:pPr marL="271145" indent="-271145"/>
            <a:r>
              <a:rPr lang="sv-SE" dirty="0" err="1"/>
              <a:t>Avdeling</a:t>
            </a:r>
            <a:r>
              <a:rPr lang="sv-SE" dirty="0"/>
              <a:t>?</a:t>
            </a:r>
            <a:endParaRPr lang="sv-SE" dirty="0">
              <a:cs typeface="Calibri"/>
            </a:endParaRPr>
          </a:p>
          <a:p>
            <a:pPr marL="271145" indent="-271145"/>
            <a:r>
              <a:rPr lang="sv-SE" dirty="0"/>
              <a:t>Rolle?</a:t>
            </a:r>
            <a:endParaRPr lang="sv-SE" dirty="0">
              <a:cs typeface="Calibri"/>
            </a:endParaRPr>
          </a:p>
          <a:p>
            <a:pPr marL="271145" indent="-271145"/>
            <a:r>
              <a:rPr lang="sv-SE" dirty="0" err="1"/>
              <a:t>Forhold</a:t>
            </a:r>
            <a:r>
              <a:rPr lang="sv-SE" dirty="0"/>
              <a:t>/</a:t>
            </a:r>
            <a:r>
              <a:rPr lang="sv-SE" dirty="0" err="1"/>
              <a:t>kjennskap</a:t>
            </a:r>
            <a:r>
              <a:rPr lang="sv-SE" dirty="0"/>
              <a:t> </a:t>
            </a:r>
            <a:r>
              <a:rPr lang="sv-SE" dirty="0" err="1"/>
              <a:t>til</a:t>
            </a:r>
            <a:r>
              <a:rPr lang="sv-SE" dirty="0"/>
              <a:t> test?</a:t>
            </a:r>
            <a:endParaRPr lang="sv-SE" dirty="0">
              <a:cs typeface="Calibri"/>
            </a:endParaRPr>
          </a:p>
          <a:p>
            <a:pPr marL="271145" indent="-271145"/>
            <a:r>
              <a:rPr lang="sv-SE" dirty="0" err="1">
                <a:cs typeface="Calibri"/>
              </a:rPr>
              <a:t>Hvorfor</a:t>
            </a:r>
            <a:r>
              <a:rPr lang="sv-SE" dirty="0">
                <a:cs typeface="Calibri"/>
              </a:rPr>
              <a:t> kom du på kurs? </a:t>
            </a:r>
          </a:p>
        </p:txBody>
      </p:sp>
      <p:sp>
        <p:nvSpPr>
          <p:cNvPr id="4" name="Footer Placeholder 3"/>
          <p:cNvSpPr>
            <a:spLocks noGrp="1"/>
          </p:cNvSpPr>
          <p:nvPr>
            <p:ph type="ftr" sz="quarter" idx="3"/>
          </p:nvPr>
        </p:nvSpPr>
        <p:spPr/>
        <p:txBody>
          <a:bodyPr/>
          <a:lstStyle/>
          <a:p>
            <a:endParaRPr lang="nb-NO" dirty="0"/>
          </a:p>
        </p:txBody>
      </p:sp>
      <p:sp>
        <p:nvSpPr>
          <p:cNvPr id="5" name="Slide Number Placeholder 4"/>
          <p:cNvSpPr>
            <a:spLocks noGrp="1"/>
          </p:cNvSpPr>
          <p:nvPr>
            <p:ph type="sldNum" sz="quarter" idx="4"/>
          </p:nvPr>
        </p:nvSpPr>
        <p:spPr/>
        <p:txBody>
          <a:bodyPr/>
          <a:lstStyle/>
          <a:p>
            <a:fld id="{5279AF0B-2D84-CD41-8CAF-017061CB9833}" type="slidenum">
              <a:rPr lang="nb-NO" smtClean="0"/>
              <a:pPr/>
              <a:t>4</a:t>
            </a:fld>
            <a:endParaRPr lang="nb-NO"/>
          </a:p>
        </p:txBody>
      </p:sp>
      <p:pic>
        <p:nvPicPr>
          <p:cNvPr id="2050" name="Picture 2" descr="Bildresultat för software test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2120" y="1700809"/>
            <a:ext cx="3224629" cy="29523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225899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innhold 2"/>
          <p:cNvSpPr>
            <a:spLocks noGrp="1"/>
          </p:cNvSpPr>
          <p:nvPr>
            <p:ph idx="1"/>
          </p:nvPr>
        </p:nvSpPr>
        <p:spPr/>
        <p:txBody>
          <a:bodyPr/>
          <a:lstStyle/>
          <a:p>
            <a:r>
              <a:rPr lang="en-US" dirty="0"/>
              <a:t>Handover</a:t>
            </a:r>
          </a:p>
          <a:p>
            <a:r>
              <a:rPr lang="en-US" dirty="0" err="1"/>
              <a:t>Retrospektiv</a:t>
            </a:r>
            <a:endParaRPr lang="en-US" dirty="0"/>
          </a:p>
          <a:p>
            <a:r>
              <a:rPr lang="en-US" dirty="0" err="1"/>
              <a:t>Arkivering</a:t>
            </a:r>
            <a:endParaRPr lang="en-US" dirty="0"/>
          </a:p>
        </p:txBody>
      </p:sp>
      <p:sp>
        <p:nvSpPr>
          <p:cNvPr id="4" name="Tittel 3"/>
          <p:cNvSpPr>
            <a:spLocks noGrp="1"/>
          </p:cNvSpPr>
          <p:nvPr>
            <p:ph type="title"/>
          </p:nvPr>
        </p:nvSpPr>
        <p:spPr/>
        <p:txBody>
          <a:bodyPr/>
          <a:lstStyle/>
          <a:p>
            <a:r>
              <a:rPr lang="en-US"/>
              <a:t>Avslutningsaktiviteter</a:t>
            </a:r>
            <a:endParaRPr lang="en-US" dirty="0"/>
          </a:p>
        </p:txBody>
      </p:sp>
      <p:sp>
        <p:nvSpPr>
          <p:cNvPr id="5" name="Plassholder for bunntekst 4"/>
          <p:cNvSpPr>
            <a:spLocks noGrp="1"/>
          </p:cNvSpPr>
          <p:nvPr>
            <p:ph type="ftr" sz="quarter" idx="11"/>
          </p:nvPr>
        </p:nvSpPr>
        <p:spPr/>
        <p:txBody>
          <a:bodyPr/>
          <a:lstStyle/>
          <a:p>
            <a:endParaRPr lang="fr-FR" dirty="0"/>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40</a:t>
            </a:fld>
            <a:endParaRPr lang="fr-FR" dirty="0"/>
          </a:p>
        </p:txBody>
      </p:sp>
      <p:pic>
        <p:nvPicPr>
          <p:cNvPr id="7" name="Bilde 6"/>
          <p:cNvPicPr>
            <a:picLocks noChangeAspect="1"/>
          </p:cNvPicPr>
          <p:nvPr/>
        </p:nvPicPr>
        <p:blipFill>
          <a:blip r:embed="rId3"/>
          <a:stretch>
            <a:fillRect/>
          </a:stretch>
        </p:blipFill>
        <p:spPr>
          <a:xfrm>
            <a:off x="3160642" y="2492896"/>
            <a:ext cx="5101749" cy="3188593"/>
          </a:xfrm>
          <a:prstGeom prst="rect">
            <a:avLst/>
          </a:prstGeom>
        </p:spPr>
      </p:pic>
    </p:spTree>
    <p:extLst>
      <p:ext uri="{BB962C8B-B14F-4D97-AF65-F5344CB8AC3E}">
        <p14:creationId xmlns:p14="http://schemas.microsoft.com/office/powerpoint/2010/main" val="88561414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innhold 1"/>
          <p:cNvSpPr>
            <a:spLocks noGrp="1"/>
          </p:cNvSpPr>
          <p:nvPr>
            <p:ph sz="quarter" idx="14"/>
          </p:nvPr>
        </p:nvSpPr>
        <p:spPr/>
        <p:txBody>
          <a:bodyPr/>
          <a:lstStyle/>
          <a:p>
            <a:endParaRPr lang="nb-NO"/>
          </a:p>
        </p:txBody>
      </p:sp>
      <p:sp>
        <p:nvSpPr>
          <p:cNvPr id="3" name="Plassholder for innhold 2"/>
          <p:cNvSpPr>
            <a:spLocks noGrp="1"/>
          </p:cNvSpPr>
          <p:nvPr>
            <p:ph idx="1"/>
          </p:nvPr>
        </p:nvSpPr>
        <p:spPr/>
        <p:txBody>
          <a:bodyPr/>
          <a:lstStyle/>
          <a:p>
            <a:endParaRPr lang="nb-NO"/>
          </a:p>
        </p:txBody>
      </p:sp>
      <p:sp>
        <p:nvSpPr>
          <p:cNvPr id="4" name="Tittel 3"/>
          <p:cNvSpPr>
            <a:spLocks noGrp="1"/>
          </p:cNvSpPr>
          <p:nvPr>
            <p:ph type="title"/>
          </p:nvPr>
        </p:nvSpPr>
        <p:spPr/>
        <p:txBody>
          <a:bodyPr/>
          <a:lstStyle/>
          <a:p>
            <a:endParaRPr lang="nb-NO" dirty="0"/>
          </a:p>
        </p:txBody>
      </p:sp>
      <p:sp>
        <p:nvSpPr>
          <p:cNvPr id="5" name="Plassholder for bunntekst 4"/>
          <p:cNvSpPr>
            <a:spLocks noGrp="1"/>
          </p:cNvSpPr>
          <p:nvPr>
            <p:ph type="ftr" sz="quarter" idx="11"/>
          </p:nvPr>
        </p:nvSpPr>
        <p:spPr/>
        <p:txBody>
          <a:bodyPr/>
          <a:lstStyle/>
          <a:p>
            <a:endParaRPr lang="fr-FR" dirty="0"/>
          </a:p>
        </p:txBody>
      </p:sp>
      <p:sp>
        <p:nvSpPr>
          <p:cNvPr id="6" name="Plassholder for lysbildenummer 5"/>
          <p:cNvSpPr>
            <a:spLocks noGrp="1"/>
          </p:cNvSpPr>
          <p:nvPr>
            <p:ph type="sldNum" sz="quarter" idx="12"/>
          </p:nvPr>
        </p:nvSpPr>
        <p:spPr/>
        <p:txBody>
          <a:bodyPr/>
          <a:lstStyle/>
          <a:p>
            <a:fld id="{AF43E6FD-AB27-4108-A2FC-346BB5F75E3F}" type="slidenum">
              <a:rPr lang="fr-FR" smtClean="0"/>
              <a:pPr/>
              <a:t>41</a:t>
            </a:fld>
            <a:endParaRPr lang="fr-FR" dirty="0"/>
          </a:p>
        </p:txBody>
      </p:sp>
      <p:pic>
        <p:nvPicPr>
          <p:cNvPr id="3074" name="Picture 2" descr="Bilderesultat for kahoo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7965" y="1916832"/>
            <a:ext cx="5240039" cy="30235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61555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en-US" dirty="0"/>
              <a:t>Pause</a:t>
            </a:r>
          </a:p>
        </p:txBody>
      </p:sp>
      <p:sp>
        <p:nvSpPr>
          <p:cNvPr id="5" name="Text Placeholder 4"/>
          <p:cNvSpPr>
            <a:spLocks noGrp="1"/>
          </p:cNvSpPr>
          <p:nvPr>
            <p:ph sz="quarter" idx="13"/>
          </p:nvPr>
        </p:nvSpPr>
        <p:spPr/>
        <p:txBody>
          <a:bodyPr>
            <a:normAutofit/>
          </a:bodyPr>
          <a:lstStyle/>
          <a:p>
            <a:pPr marL="0" indent="0">
              <a:buNone/>
            </a:pPr>
            <a:endParaRPr lang="nb-NO" dirty="0"/>
          </a:p>
        </p:txBody>
      </p:sp>
      <p:sp>
        <p:nvSpPr>
          <p:cNvPr id="4" name="Slide Number Placeholder 3"/>
          <p:cNvSpPr>
            <a:spLocks noGrp="1"/>
          </p:cNvSpPr>
          <p:nvPr>
            <p:ph type="sldNum" sz="quarter" idx="4"/>
          </p:nvPr>
        </p:nvSpPr>
        <p:spPr/>
        <p:txBody>
          <a:bodyPr/>
          <a:lstStyle/>
          <a:p>
            <a:fld id="{AF43E6FD-AB27-4108-A2FC-346BB5F75E3F}" type="slidenum">
              <a:rPr lang="fr-FR" smtClean="0"/>
              <a:pPr/>
              <a:t>42</a:t>
            </a:fld>
            <a:endParaRPr lang="fr-F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88344" y="980764"/>
            <a:ext cx="5143500" cy="5688633"/>
          </a:xfrm>
          <a:prstGeom prst="rect">
            <a:avLst/>
          </a:prstGeom>
        </p:spPr>
      </p:pic>
    </p:spTree>
    <p:extLst>
      <p:ext uri="{BB962C8B-B14F-4D97-AF65-F5344CB8AC3E}">
        <p14:creationId xmlns:p14="http://schemas.microsoft.com/office/powerpoint/2010/main" val="16232538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b-NO" sz="2400" b="0" i="0" u="none" strike="noStrike" kern="1200" cap="none" spc="0" normalizeH="0" baseline="0" noProof="0" dirty="0">
                <a:ln>
                  <a:noFill/>
                </a:ln>
                <a:solidFill>
                  <a:sysClr val="window" lastClr="FFFFFF"/>
                </a:solidFill>
                <a:effectLst/>
                <a:uLnTx/>
                <a:uFillTx/>
                <a:latin typeface="Arial" pitchFamily="34" charset="0"/>
                <a:cs typeface="Arial" pitchFamily="34" charset="0"/>
              </a:rPr>
              <a:t>3. </a:t>
            </a:r>
            <a:r>
              <a:rPr kumimoji="0" lang="nb-NO" sz="2400" b="0" i="0" u="none" strike="noStrike" kern="1200" cap="none" spc="0" normalizeH="0" baseline="0" noProof="0" dirty="0">
                <a:ln>
                  <a:noFill/>
                </a:ln>
                <a:solidFill>
                  <a:sysClr val="window" lastClr="FFFFFF"/>
                </a:solidFill>
                <a:effectLst/>
                <a:uLnTx/>
                <a:uFillTx/>
                <a:latin typeface="+mn-lt"/>
                <a:cs typeface="Arial" pitchFamily="34" charset="0"/>
              </a:rPr>
              <a:t>Ulike utviklingsmodeller</a:t>
            </a:r>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3940" y="1484313"/>
            <a:ext cx="3672879" cy="3672879"/>
          </a:xfrm>
          <a:prstGeom prst="rect">
            <a:avLst/>
          </a:prstGeom>
        </p:spPr>
      </p:pic>
      <p:sp>
        <p:nvSpPr>
          <p:cNvPr id="5" name="Tittel 4"/>
          <p:cNvSpPr>
            <a:spLocks noGrp="1"/>
          </p:cNvSpPr>
          <p:nvPr>
            <p:ph type="title"/>
          </p:nvPr>
        </p:nvSpPr>
        <p:spPr/>
        <p:txBody>
          <a:bodyPr/>
          <a:lstStyle/>
          <a:p>
            <a:r>
              <a:rPr lang="en-US" dirty="0" err="1"/>
              <a:t>Fossefall</a:t>
            </a:r>
            <a:r>
              <a:rPr lang="en-US" dirty="0"/>
              <a:t> vs. </a:t>
            </a:r>
            <a:r>
              <a:rPr lang="en-US" dirty="0" err="1"/>
              <a:t>Smidig</a:t>
            </a:r>
            <a:endParaRPr lang="en-US" dirty="0"/>
          </a:p>
        </p:txBody>
      </p:sp>
      <p:sp>
        <p:nvSpPr>
          <p:cNvPr id="3" name="Content Placeholder 2"/>
          <p:cNvSpPr>
            <a:spLocks noGrp="1"/>
          </p:cNvSpPr>
          <p:nvPr>
            <p:ph idx="1"/>
          </p:nvPr>
        </p:nvSpPr>
        <p:spPr/>
        <p:txBody>
          <a:bodyPr/>
          <a:lstStyle/>
          <a:p>
            <a:endParaRPr lang="nb-NO" dirty="0"/>
          </a:p>
        </p:txBody>
      </p:sp>
      <p:pic>
        <p:nvPicPr>
          <p:cNvPr id="11" name="Content Placeholder 10"/>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15938" y="2272581"/>
            <a:ext cx="3911600" cy="3101825"/>
          </a:xfrm>
        </p:spPr>
      </p:pic>
    </p:spTree>
    <p:extLst>
      <p:ext uri="{BB962C8B-B14F-4D97-AF65-F5344CB8AC3E}">
        <p14:creationId xmlns:p14="http://schemas.microsoft.com/office/powerpoint/2010/main" val="3321088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pic>
        <p:nvPicPr>
          <p:cNvPr id="4"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1115616" y="260648"/>
            <a:ext cx="7272808" cy="6418494"/>
          </a:xfrm>
          <a:prstGeom prst="rect">
            <a:avLst/>
          </a:prstGeom>
        </p:spPr>
      </p:pic>
      <p:sp>
        <p:nvSpPr>
          <p:cNvPr id="3" name="Tittel 2"/>
          <p:cNvSpPr>
            <a:spLocks noGrp="1"/>
          </p:cNvSpPr>
          <p:nvPr>
            <p:ph type="title"/>
          </p:nvPr>
        </p:nvSpPr>
        <p:spPr/>
        <p:txBody>
          <a:bodyPr/>
          <a:lstStyle/>
          <a:p>
            <a:endParaRPr lang="en-US"/>
          </a:p>
        </p:txBody>
      </p:sp>
    </p:spTree>
    <p:extLst>
      <p:ext uri="{BB962C8B-B14F-4D97-AF65-F5344CB8AC3E}">
        <p14:creationId xmlns:p14="http://schemas.microsoft.com/office/powerpoint/2010/main" val="105941522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ontent Placeholder 1"/>
          <p:cNvSpPr>
            <a:spLocks noGrp="1"/>
          </p:cNvSpPr>
          <p:nvPr>
            <p:ph sz="quarter" idx="14"/>
          </p:nvPr>
        </p:nvSpPr>
        <p:spPr/>
        <p:txBody>
          <a:bodyPr/>
          <a:lstStyle/>
          <a:p>
            <a:endParaRPr lang="nb-NO"/>
          </a:p>
        </p:txBody>
      </p:sp>
      <p:pic>
        <p:nvPicPr>
          <p:cNvPr id="7" name="Content Placeholder 6"/>
          <p:cNvPicPr>
            <a:picLocks noGrp="1" noChangeAspect="1"/>
          </p:cNvPicPr>
          <p:nvPr>
            <p:ph idx="1"/>
          </p:nvPr>
        </p:nvPicPr>
        <p:blipFill>
          <a:blip r:embed="rId3"/>
          <a:stretch>
            <a:fillRect/>
          </a:stretch>
        </p:blipFill>
        <p:spPr>
          <a:xfrm>
            <a:off x="0" y="1268760"/>
            <a:ext cx="8256789" cy="4608512"/>
          </a:xfrm>
          <a:prstGeom prst="rect">
            <a:avLst/>
          </a:prstGeom>
        </p:spPr>
      </p:pic>
      <p:sp>
        <p:nvSpPr>
          <p:cNvPr id="4" name="Title 3"/>
          <p:cNvSpPr>
            <a:spLocks noGrp="1"/>
          </p:cNvSpPr>
          <p:nvPr>
            <p:ph type="title"/>
          </p:nvPr>
        </p:nvSpPr>
        <p:spPr/>
        <p:txBody>
          <a:bodyPr/>
          <a:lstStyle/>
          <a:p>
            <a:endParaRPr lang="nb-NO"/>
          </a:p>
        </p:txBody>
      </p:sp>
      <p:sp>
        <p:nvSpPr>
          <p:cNvPr id="5" name="Footer Placeholder 4"/>
          <p:cNvSpPr>
            <a:spLocks noGrp="1"/>
          </p:cNvSpPr>
          <p:nvPr>
            <p:ph type="ftr" sz="quarter" idx="11"/>
          </p:nvPr>
        </p:nvSpPr>
        <p:spPr/>
        <p:txBody>
          <a:bodyPr/>
          <a:lstStyle/>
          <a:p>
            <a:endParaRPr lang="fr-FR" dirty="0"/>
          </a:p>
        </p:txBody>
      </p:sp>
      <p:sp>
        <p:nvSpPr>
          <p:cNvPr id="6" name="Slide Number Placeholder 5"/>
          <p:cNvSpPr>
            <a:spLocks noGrp="1"/>
          </p:cNvSpPr>
          <p:nvPr>
            <p:ph type="sldNum" sz="quarter" idx="12"/>
          </p:nvPr>
        </p:nvSpPr>
        <p:spPr/>
        <p:txBody>
          <a:bodyPr/>
          <a:lstStyle/>
          <a:p>
            <a:fld id="{AF43E6FD-AB27-4108-A2FC-346BB5F75E3F}" type="slidenum">
              <a:rPr lang="fr-FR" smtClean="0"/>
              <a:pPr/>
              <a:t>45</a:t>
            </a:fld>
            <a:endParaRPr lang="fr-FR" dirty="0"/>
          </a:p>
        </p:txBody>
      </p:sp>
    </p:spTree>
    <p:extLst>
      <p:ext uri="{BB962C8B-B14F-4D97-AF65-F5344CB8AC3E}">
        <p14:creationId xmlns:p14="http://schemas.microsoft.com/office/powerpoint/2010/main" val="1697463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12912" y="1628800"/>
            <a:ext cx="8232526" cy="3281292"/>
          </a:xfrm>
        </p:spPr>
      </p:pic>
      <p:sp>
        <p:nvSpPr>
          <p:cNvPr id="4" name="Title 3"/>
          <p:cNvSpPr>
            <a:spLocks noGrp="1"/>
          </p:cNvSpPr>
          <p:nvPr>
            <p:ph type="title"/>
          </p:nvPr>
        </p:nvSpPr>
        <p:spPr/>
        <p:txBody>
          <a:bodyPr/>
          <a:lstStyle/>
          <a:p>
            <a:r>
              <a:rPr lang="nb-NO" dirty="0"/>
              <a:t>Testpyramiden</a:t>
            </a:r>
          </a:p>
        </p:txBody>
      </p:sp>
      <p:sp>
        <p:nvSpPr>
          <p:cNvPr id="6" name="Slide Number Placeholder 5"/>
          <p:cNvSpPr>
            <a:spLocks noGrp="1"/>
          </p:cNvSpPr>
          <p:nvPr>
            <p:ph type="sldNum" sz="quarter" idx="12"/>
          </p:nvPr>
        </p:nvSpPr>
        <p:spPr/>
        <p:txBody>
          <a:bodyPr/>
          <a:lstStyle/>
          <a:p>
            <a:fld id="{AF43E6FD-AB27-4108-A2FC-346BB5F75E3F}" type="slidenum">
              <a:rPr lang="fr-FR" smtClean="0"/>
              <a:pPr/>
              <a:t>46</a:t>
            </a:fld>
            <a:endParaRPr lang="fr-FR" dirty="0"/>
          </a:p>
        </p:txBody>
      </p:sp>
    </p:spTree>
    <p:extLst>
      <p:ext uri="{BB962C8B-B14F-4D97-AF65-F5344CB8AC3E}">
        <p14:creationId xmlns:p14="http://schemas.microsoft.com/office/powerpoint/2010/main" val="22329870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pic>
        <p:nvPicPr>
          <p:cNvPr id="4"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45586" y="1844824"/>
            <a:ext cx="7020669" cy="4977045"/>
          </a:xfrm>
          <a:prstGeom prst="rect">
            <a:avLst/>
          </a:prstGeom>
        </p:spPr>
      </p:pic>
      <p:sp>
        <p:nvSpPr>
          <p:cNvPr id="3" name="Tittel 2"/>
          <p:cNvSpPr>
            <a:spLocks noGrp="1"/>
          </p:cNvSpPr>
          <p:nvPr>
            <p:ph type="title"/>
          </p:nvPr>
        </p:nvSpPr>
        <p:spPr/>
        <p:txBody>
          <a:bodyPr/>
          <a:lstStyle/>
          <a:p>
            <a:r>
              <a:rPr lang="en-US" dirty="0" err="1"/>
              <a:t>Kostnader</a:t>
            </a:r>
            <a:r>
              <a:rPr lang="en-US" dirty="0"/>
              <a:t> </a:t>
            </a:r>
            <a:r>
              <a:rPr lang="en-US" dirty="0" err="1"/>
              <a:t>knyttet</a:t>
            </a:r>
            <a:r>
              <a:rPr lang="en-US" dirty="0"/>
              <a:t> </a:t>
            </a:r>
            <a:r>
              <a:rPr lang="en-US" dirty="0" err="1"/>
              <a:t>til</a:t>
            </a:r>
            <a:r>
              <a:rPr lang="en-US" dirty="0"/>
              <a:t> bugs</a:t>
            </a:r>
          </a:p>
        </p:txBody>
      </p:sp>
    </p:spTree>
    <p:extLst>
      <p:ext uri="{BB962C8B-B14F-4D97-AF65-F5344CB8AC3E}">
        <p14:creationId xmlns:p14="http://schemas.microsoft.com/office/powerpoint/2010/main" val="413663799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124" y="1698914"/>
            <a:ext cx="7328027" cy="4328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tel 1"/>
          <p:cNvSpPr>
            <a:spLocks noGrp="1"/>
          </p:cNvSpPr>
          <p:nvPr>
            <p:ph type="title"/>
          </p:nvPr>
        </p:nvSpPr>
        <p:spPr/>
        <p:txBody>
          <a:bodyPr/>
          <a:lstStyle/>
          <a:p>
            <a:pPr lvl="0"/>
            <a:r>
              <a:rPr lang="nb-NO" sz="2000" dirty="0">
                <a:solidFill>
                  <a:sysClr val="window" lastClr="FFFFFF"/>
                </a:solidFill>
                <a:cs typeface="Arial" pitchFamily="34" charset="0"/>
              </a:rPr>
              <a:t>Hvor oppstår feilene?</a:t>
            </a:r>
            <a:br>
              <a:rPr lang="nb-NO" sz="2000" dirty="0">
                <a:solidFill>
                  <a:sysClr val="window" lastClr="FFFFFF"/>
                </a:solidFill>
                <a:cs typeface="Arial" pitchFamily="34" charset="0"/>
              </a:rPr>
            </a:br>
            <a:r>
              <a:rPr lang="nb-NO" sz="2000" dirty="0">
                <a:cs typeface="Arial" pitchFamily="34" charset="0"/>
              </a:rPr>
              <a:t>Hvor oppstår feilene</a:t>
            </a:r>
            <a:endParaRPr lang="en-US" dirty="0"/>
          </a:p>
        </p:txBody>
      </p:sp>
      <p:sp>
        <p:nvSpPr>
          <p:cNvPr id="3" name="Plassholder for innhold 2"/>
          <p:cNvSpPr>
            <a:spLocks noGrp="1"/>
          </p:cNvSpPr>
          <p:nvPr>
            <p:ph sz="quarter" idx="13"/>
          </p:nvPr>
        </p:nvSpPr>
        <p:spPr/>
        <p:txBody>
          <a:bodyPr/>
          <a:lstStyle/>
          <a:p>
            <a:endParaRPr lang="en-US"/>
          </a:p>
        </p:txBody>
      </p:sp>
    </p:spTree>
    <p:extLst>
      <p:ext uri="{BB962C8B-B14F-4D97-AF65-F5344CB8AC3E}">
        <p14:creationId xmlns:p14="http://schemas.microsoft.com/office/powerpoint/2010/main" val="332406921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32892" y="326623"/>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b-NO" sz="2400" b="0" i="0" u="none" strike="noStrike" kern="1200" cap="none" spc="0" normalizeH="0" baseline="0" noProof="0" dirty="0">
                <a:ln>
                  <a:noFill/>
                </a:ln>
                <a:solidFill>
                  <a:sysClr val="window" lastClr="FFFFFF"/>
                </a:solidFill>
                <a:effectLst/>
                <a:uLnTx/>
                <a:uFillTx/>
                <a:latin typeface="+mn-lt"/>
                <a:cs typeface="Arial" pitchFamily="34" charset="0"/>
              </a:rPr>
              <a:t>V-modell vs. Smidig</a:t>
            </a:r>
          </a:p>
        </p:txBody>
      </p:sp>
      <p:sp>
        <p:nvSpPr>
          <p:cNvPr id="3" name="Content Placeholder 2"/>
          <p:cNvSpPr txBox="1">
            <a:spLocks/>
          </p:cNvSpPr>
          <p:nvPr/>
        </p:nvSpPr>
        <p:spPr bwMode="gray">
          <a:xfrm>
            <a:off x="2880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lang="nb-NO" dirty="0">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None/>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Fossefall</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Fast </a:t>
            </a:r>
            <a:r>
              <a:rPr kumimoji="0" lang="nb-NO" sz="2000" b="0" i="0" u="none" strike="noStrike" kern="1200" cap="none" spc="0" normalizeH="0" baseline="0" noProof="0" dirty="0" err="1">
                <a:ln>
                  <a:noFill/>
                </a:ln>
                <a:solidFill>
                  <a:srgbClr val="494A4B"/>
                </a:solidFill>
                <a:effectLst/>
                <a:uLnTx/>
                <a:uFillTx/>
                <a:latin typeface="+mn-lt"/>
                <a:cs typeface="Arial" pitchFamily="34" charset="0"/>
              </a:rPr>
              <a:t>scope</a:t>
            </a:r>
            <a:r>
              <a:rPr kumimoji="0" lang="nb-NO" sz="2000" b="0" i="0" u="none" strike="noStrike" kern="1200" cap="none" spc="0" normalizeH="0" baseline="0" noProof="0" dirty="0">
                <a:ln>
                  <a:noFill/>
                </a:ln>
                <a:solidFill>
                  <a:srgbClr val="494A4B"/>
                </a:solidFill>
                <a:effectLst/>
                <a:uLnTx/>
                <a:uFillTx/>
                <a:latin typeface="+mn-lt"/>
                <a:cs typeface="Arial" pitchFamily="34" charset="0"/>
              </a:rPr>
              <a:t> </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Synliggjør testingen</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Tydelig fokus på testplanlegging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Klare krav</a:t>
            </a:r>
          </a:p>
        </p:txBody>
      </p:sp>
      <p:sp>
        <p:nvSpPr>
          <p:cNvPr id="4" name="Content Placeholder 3"/>
          <p:cNvSpPr txBox="1">
            <a:spLocks/>
          </p:cNvSpPr>
          <p:nvPr/>
        </p:nvSpPr>
        <p:spPr bwMode="gray">
          <a:xfrm>
            <a:off x="4648200" y="1600200"/>
            <a:ext cx="4038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lang="nb-NO" dirty="0">
              <a:solidFill>
                <a:srgbClr val="494A4B"/>
              </a:solidFill>
              <a:latin typeface="+mn-lt"/>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Smidig</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Tilpasning underveis</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Det viktigste først</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Tidlig i test/produksjon</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Endre behov underveis</a:t>
            </a:r>
          </a:p>
        </p:txBody>
      </p:sp>
      <p:sp>
        <p:nvSpPr>
          <p:cNvPr id="5" name="Tittel 4"/>
          <p:cNvSpPr>
            <a:spLocks noGrp="1"/>
          </p:cNvSpPr>
          <p:nvPr>
            <p:ph type="title"/>
          </p:nvPr>
        </p:nvSpPr>
        <p:spPr/>
        <p:txBody>
          <a:bodyPr/>
          <a:lstStyle/>
          <a:p>
            <a:r>
              <a:rPr lang="en-US" dirty="0" err="1"/>
              <a:t>Fossefall</a:t>
            </a:r>
            <a:r>
              <a:rPr lang="en-US" dirty="0"/>
              <a:t> vs. </a:t>
            </a:r>
            <a:r>
              <a:rPr lang="en-US" dirty="0" err="1"/>
              <a:t>Smidig</a:t>
            </a:r>
            <a:r>
              <a:rPr lang="en-US" dirty="0"/>
              <a:t> </a:t>
            </a:r>
            <a:r>
              <a:rPr lang="en-US" dirty="0" err="1"/>
              <a:t>oppsummering</a:t>
            </a:r>
            <a:endParaRPr lang="en-US" dirty="0"/>
          </a:p>
        </p:txBody>
      </p:sp>
    </p:spTree>
    <p:extLst>
      <p:ext uri="{BB962C8B-B14F-4D97-AF65-F5344CB8AC3E}">
        <p14:creationId xmlns:p14="http://schemas.microsoft.com/office/powerpoint/2010/main" val="41987267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dirty="0"/>
              <a:t>Test i </a:t>
            </a:r>
            <a:r>
              <a:rPr lang="nb-NO" dirty="0" err="1"/>
              <a:t>Sopra</a:t>
            </a:r>
            <a:r>
              <a:rPr lang="nb-NO" dirty="0"/>
              <a:t> </a:t>
            </a:r>
            <a:r>
              <a:rPr lang="nb-NO" dirty="0" err="1"/>
              <a:t>Steria</a:t>
            </a:r>
            <a:endParaRPr lang="nb-NO" dirty="0"/>
          </a:p>
        </p:txBody>
      </p:sp>
      <p:graphicFrame>
        <p:nvGraphicFramePr>
          <p:cNvPr id="6" name="Content Placeholder 5"/>
          <p:cNvGraphicFramePr>
            <a:graphicFrameLocks noGrp="1"/>
          </p:cNvGraphicFramePr>
          <p:nvPr>
            <p:ph sz="quarter" idx="13"/>
            <p:extLst>
              <p:ext uri="{D42A27DB-BD31-4B8C-83A1-F6EECF244321}">
                <p14:modId xmlns:p14="http://schemas.microsoft.com/office/powerpoint/2010/main" val="3985316096"/>
              </p:ext>
            </p:extLst>
          </p:nvPr>
        </p:nvGraphicFramePr>
        <p:xfrm>
          <a:off x="683568" y="1628800"/>
          <a:ext cx="8088312" cy="1381760"/>
        </p:xfrm>
        <a:graphic>
          <a:graphicData uri="http://schemas.openxmlformats.org/drawingml/2006/table">
            <a:tbl>
              <a:tblPr firstRow="1" bandRow="1">
                <a:tableStyleId>{5C22544A-7EE6-4342-B048-85BDC9FD1C3A}</a:tableStyleId>
              </a:tblPr>
              <a:tblGrid>
                <a:gridCol w="2696104">
                  <a:extLst>
                    <a:ext uri="{9D8B030D-6E8A-4147-A177-3AD203B41FA5}">
                      <a16:colId xmlns:a16="http://schemas.microsoft.com/office/drawing/2014/main" val="20000"/>
                    </a:ext>
                  </a:extLst>
                </a:gridCol>
                <a:gridCol w="2696104">
                  <a:extLst>
                    <a:ext uri="{9D8B030D-6E8A-4147-A177-3AD203B41FA5}">
                      <a16:colId xmlns:a16="http://schemas.microsoft.com/office/drawing/2014/main" val="20001"/>
                    </a:ext>
                  </a:extLst>
                </a:gridCol>
                <a:gridCol w="2696104">
                  <a:extLst>
                    <a:ext uri="{9D8B030D-6E8A-4147-A177-3AD203B41FA5}">
                      <a16:colId xmlns:a16="http://schemas.microsoft.com/office/drawing/2014/main" val="20002"/>
                    </a:ext>
                  </a:extLst>
                </a:gridCol>
              </a:tblGrid>
              <a:tr h="370840">
                <a:tc>
                  <a:txBody>
                    <a:bodyPr/>
                    <a:lstStyle/>
                    <a:p>
                      <a:r>
                        <a:rPr lang="nb-NO" dirty="0"/>
                        <a:t>Business</a:t>
                      </a:r>
                      <a:r>
                        <a:rPr lang="nb-NO" baseline="0" dirty="0"/>
                        <a:t> Unit</a:t>
                      </a:r>
                      <a:endParaRPr lang="nb-NO" dirty="0"/>
                    </a:p>
                  </a:txBody>
                  <a:tcPr/>
                </a:tc>
                <a:tc>
                  <a:txBody>
                    <a:bodyPr/>
                    <a:lstStyle/>
                    <a:p>
                      <a:r>
                        <a:rPr lang="nb-NO" dirty="0"/>
                        <a:t>Antall testressurser</a:t>
                      </a:r>
                    </a:p>
                  </a:txBody>
                  <a:tcPr/>
                </a:tc>
                <a:tc>
                  <a:txBody>
                    <a:bodyPr/>
                    <a:lstStyle/>
                    <a:p>
                      <a:r>
                        <a:rPr lang="nb-NO" dirty="0"/>
                        <a:t>Prosjekttyper</a:t>
                      </a:r>
                      <a:r>
                        <a:rPr lang="nb-NO" baseline="0" dirty="0"/>
                        <a:t> </a:t>
                      </a:r>
                      <a:endParaRPr lang="nb-NO" dirty="0"/>
                    </a:p>
                  </a:txBody>
                  <a:tcPr/>
                </a:tc>
                <a:extLst>
                  <a:ext uri="{0D108BD9-81ED-4DB2-BD59-A6C34878D82A}">
                    <a16:rowId xmlns:a16="http://schemas.microsoft.com/office/drawing/2014/main" val="10000"/>
                  </a:ext>
                </a:extLst>
              </a:tr>
              <a:tr h="370840">
                <a:tc>
                  <a:txBody>
                    <a:bodyPr/>
                    <a:lstStyle/>
                    <a:p>
                      <a:r>
                        <a:rPr lang="nb-NO" dirty="0"/>
                        <a:t>IM</a:t>
                      </a:r>
                    </a:p>
                  </a:txBody>
                  <a:tcPr/>
                </a:tc>
                <a:tc>
                  <a:txBody>
                    <a:bodyPr/>
                    <a:lstStyle/>
                    <a:p>
                      <a:pPr>
                        <a:buNone/>
                      </a:pPr>
                      <a:r>
                        <a:rPr lang="nb-NO" dirty="0"/>
                        <a:t>24</a:t>
                      </a:r>
                    </a:p>
                  </a:txBody>
                  <a:tcPr/>
                </a:tc>
                <a:tc>
                  <a:txBody>
                    <a:bodyPr/>
                    <a:lstStyle/>
                    <a:p>
                      <a:r>
                        <a:rPr lang="nb-NO" dirty="0"/>
                        <a:t>Infrastruktur, Plattform</a:t>
                      </a:r>
                      <a:r>
                        <a:rPr lang="nb-NO" baseline="0" dirty="0"/>
                        <a:t> oppgraderinger</a:t>
                      </a:r>
                      <a:endParaRPr lang="nb-NO" dirty="0"/>
                    </a:p>
                  </a:txBody>
                  <a:tcPr/>
                </a:tc>
                <a:extLst>
                  <a:ext uri="{0D108BD9-81ED-4DB2-BD59-A6C34878D82A}">
                    <a16:rowId xmlns:a16="http://schemas.microsoft.com/office/drawing/2014/main" val="10001"/>
                  </a:ext>
                </a:extLst>
              </a:tr>
              <a:tr h="370840">
                <a:tc>
                  <a:txBody>
                    <a:bodyPr/>
                    <a:lstStyle/>
                    <a:p>
                      <a:r>
                        <a:rPr lang="nb-NO" dirty="0"/>
                        <a:t>Applications</a:t>
                      </a:r>
                    </a:p>
                  </a:txBody>
                  <a:tcPr/>
                </a:tc>
                <a:tc>
                  <a:txBody>
                    <a:bodyPr/>
                    <a:lstStyle/>
                    <a:p>
                      <a:pPr>
                        <a:buNone/>
                      </a:pPr>
                      <a:r>
                        <a:rPr lang="nb-NO" dirty="0"/>
                        <a:t>55</a:t>
                      </a:r>
                    </a:p>
                  </a:txBody>
                  <a:tcPr/>
                </a:tc>
                <a:tc>
                  <a:txBody>
                    <a:bodyPr/>
                    <a:lstStyle/>
                    <a:p>
                      <a:r>
                        <a:rPr lang="nb-NO" dirty="0"/>
                        <a:t>Utvikling</a:t>
                      </a:r>
                    </a:p>
                  </a:txBody>
                  <a:tcPr/>
                </a:tc>
                <a:extLst>
                  <a:ext uri="{0D108BD9-81ED-4DB2-BD59-A6C34878D82A}">
                    <a16:rowId xmlns:a16="http://schemas.microsoft.com/office/drawing/2014/main" val="10002"/>
                  </a:ext>
                </a:extLst>
              </a:tr>
            </a:tbl>
          </a:graphicData>
        </a:graphic>
      </p:graphicFrame>
      <p:sp>
        <p:nvSpPr>
          <p:cNvPr id="5" name="Slide Number Placeholder 4"/>
          <p:cNvSpPr>
            <a:spLocks noGrp="1"/>
          </p:cNvSpPr>
          <p:nvPr>
            <p:ph type="sldNum" sz="quarter" idx="4"/>
          </p:nvPr>
        </p:nvSpPr>
        <p:spPr/>
        <p:txBody>
          <a:bodyPr/>
          <a:lstStyle/>
          <a:p>
            <a:fld id="{5279AF0B-2D84-CD41-8CAF-017061CB9833}" type="slidenum">
              <a:rPr lang="nb-NO" smtClean="0"/>
              <a:pPr/>
              <a:t>5</a:t>
            </a:fld>
            <a:endParaRPr lang="nb-NO"/>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0445" y="3652734"/>
            <a:ext cx="6095431" cy="2800603"/>
          </a:xfrm>
          <a:prstGeom prst="rect">
            <a:avLst/>
          </a:prstGeom>
        </p:spPr>
      </p:pic>
    </p:spTree>
    <p:extLst>
      <p:ext uri="{BB962C8B-B14F-4D97-AF65-F5344CB8AC3E}">
        <p14:creationId xmlns:p14="http://schemas.microsoft.com/office/powerpoint/2010/main" val="42679435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Feil funnet!</a:t>
            </a:r>
          </a:p>
        </p:txBody>
      </p:sp>
      <p:sp>
        <p:nvSpPr>
          <p:cNvPr id="3" name="Plassholder for innhold 2"/>
          <p:cNvSpPr>
            <a:spLocks noGrp="1"/>
          </p:cNvSpPr>
          <p:nvPr>
            <p:ph sz="quarter" idx="13"/>
          </p:nvPr>
        </p:nvSpPr>
        <p:spPr/>
        <p:txBody>
          <a:bodyPr/>
          <a:lstStyle/>
          <a:p>
            <a:r>
              <a:rPr lang="nb-NO" dirty="0"/>
              <a:t>Feil registreres som oftest i eget verktøy</a:t>
            </a:r>
          </a:p>
          <a:p>
            <a:endParaRPr lang="nb-NO" dirty="0"/>
          </a:p>
          <a:p>
            <a:r>
              <a:rPr lang="nb-NO" dirty="0"/>
              <a:t>Registrerte feil</a:t>
            </a:r>
          </a:p>
          <a:p>
            <a:pPr lvl="1"/>
            <a:r>
              <a:rPr lang="nb-NO" dirty="0"/>
              <a:t>Vurderes</a:t>
            </a:r>
          </a:p>
          <a:p>
            <a:pPr lvl="1"/>
            <a:r>
              <a:rPr lang="nb-NO" dirty="0"/>
              <a:t>Prioriteres</a:t>
            </a:r>
          </a:p>
          <a:p>
            <a:pPr lvl="1"/>
            <a:r>
              <a:rPr lang="nb-NO" dirty="0"/>
              <a:t>Rettes</a:t>
            </a:r>
          </a:p>
          <a:p>
            <a:pPr lvl="1"/>
            <a:r>
              <a:rPr lang="nb-NO" dirty="0"/>
              <a:t>Retestes </a:t>
            </a:r>
          </a:p>
        </p:txBody>
      </p:sp>
      <p:sp>
        <p:nvSpPr>
          <p:cNvPr id="4" name="Plassholder for bunntekst 3"/>
          <p:cNvSpPr>
            <a:spLocks noGrp="1"/>
          </p:cNvSpPr>
          <p:nvPr>
            <p:ph type="ftr" sz="quarter" idx="3"/>
          </p:nvPr>
        </p:nvSpPr>
        <p:spPr/>
        <p:txBody>
          <a:bodyPr/>
          <a:lstStyle/>
          <a:p>
            <a:endParaRPr lang="nb-NO" dirty="0"/>
          </a:p>
        </p:txBody>
      </p:sp>
      <p:sp>
        <p:nvSpPr>
          <p:cNvPr id="5" name="Plassholder for lysbildenummer 4"/>
          <p:cNvSpPr>
            <a:spLocks noGrp="1"/>
          </p:cNvSpPr>
          <p:nvPr>
            <p:ph type="sldNum" sz="quarter" idx="4"/>
          </p:nvPr>
        </p:nvSpPr>
        <p:spPr/>
        <p:txBody>
          <a:bodyPr/>
          <a:lstStyle/>
          <a:p>
            <a:fld id="{5279AF0B-2D84-CD41-8CAF-017061CB9833}" type="slidenum">
              <a:rPr lang="nb-NO" smtClean="0"/>
              <a:pPr/>
              <a:t>50</a:t>
            </a:fld>
            <a:endParaRPr lang="nb-NO"/>
          </a:p>
        </p:txBody>
      </p:sp>
    </p:spTree>
    <p:extLst>
      <p:ext uri="{BB962C8B-B14F-4D97-AF65-F5344CB8AC3E}">
        <p14:creationId xmlns:p14="http://schemas.microsoft.com/office/powerpoint/2010/main" val="16471307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en-US"/>
          </a:p>
        </p:txBody>
      </p:sp>
      <p:sp>
        <p:nvSpPr>
          <p:cNvPr id="3" name="Plassholder for innhold 2"/>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AF43E6FD-AB27-4108-A2FC-346BB5F75E3F}" type="slidenum">
              <a:rPr lang="fr-FR" smtClean="0"/>
              <a:pPr/>
              <a:t>51</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101" y="980728"/>
            <a:ext cx="6999923" cy="5085882"/>
          </a:xfrm>
          <a:prstGeom prst="rect">
            <a:avLst/>
          </a:prstGeom>
        </p:spPr>
      </p:pic>
    </p:spTree>
    <p:extLst>
      <p:ext uri="{BB962C8B-B14F-4D97-AF65-F5344CB8AC3E}">
        <p14:creationId xmlns:p14="http://schemas.microsoft.com/office/powerpoint/2010/main" val="50362501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r>
              <a:rPr lang="nb-NO" dirty="0"/>
              <a:t>Retest</a:t>
            </a:r>
          </a:p>
        </p:txBody>
      </p:sp>
      <p:sp>
        <p:nvSpPr>
          <p:cNvPr id="3" name="Plassholder for innhold 2"/>
          <p:cNvSpPr>
            <a:spLocks noGrp="1"/>
          </p:cNvSpPr>
          <p:nvPr>
            <p:ph sz="quarter" idx="13"/>
          </p:nvPr>
        </p:nvSpPr>
        <p:spPr/>
        <p:txBody>
          <a:bodyPr/>
          <a:lstStyle/>
          <a:p>
            <a:r>
              <a:rPr lang="nb-NO" dirty="0"/>
              <a:t>Teste feil som ble meldt inn i siste leveranse som er fikset av utvikler i ny leveranse</a:t>
            </a:r>
          </a:p>
          <a:p>
            <a:pPr marL="0" indent="0">
              <a:buNone/>
            </a:pPr>
            <a:endParaRPr lang="nb-NO" dirty="0"/>
          </a:p>
          <a:p>
            <a:endParaRPr lang="nb-NO" dirty="0"/>
          </a:p>
        </p:txBody>
      </p:sp>
      <p:sp>
        <p:nvSpPr>
          <p:cNvPr id="4" name="Plassholder for bunntekst 3"/>
          <p:cNvSpPr>
            <a:spLocks noGrp="1"/>
          </p:cNvSpPr>
          <p:nvPr>
            <p:ph type="ftr" sz="quarter" idx="3"/>
          </p:nvPr>
        </p:nvSpPr>
        <p:spPr/>
        <p:txBody>
          <a:bodyPr/>
          <a:lstStyle/>
          <a:p>
            <a:endParaRPr lang="nb-NO" dirty="0"/>
          </a:p>
        </p:txBody>
      </p:sp>
      <p:sp>
        <p:nvSpPr>
          <p:cNvPr id="5" name="Plassholder for lysbildenummer 4"/>
          <p:cNvSpPr>
            <a:spLocks noGrp="1"/>
          </p:cNvSpPr>
          <p:nvPr>
            <p:ph type="sldNum" sz="quarter" idx="4"/>
          </p:nvPr>
        </p:nvSpPr>
        <p:spPr/>
        <p:txBody>
          <a:bodyPr/>
          <a:lstStyle/>
          <a:p>
            <a:fld id="{5279AF0B-2D84-CD41-8CAF-017061CB9833}" type="slidenum">
              <a:rPr lang="nb-NO" smtClean="0"/>
              <a:pPr/>
              <a:t>52</a:t>
            </a:fld>
            <a:endParaRPr lang="nb-NO"/>
          </a:p>
        </p:txBody>
      </p:sp>
      <p:pic>
        <p:nvPicPr>
          <p:cNvPr id="7" name="Picture 6"/>
          <p:cNvPicPr>
            <a:picLocks noChangeAspect="1"/>
          </p:cNvPicPr>
          <p:nvPr/>
        </p:nvPicPr>
        <p:blipFill>
          <a:blip r:embed="rId2"/>
          <a:stretch>
            <a:fillRect/>
          </a:stretch>
        </p:blipFill>
        <p:spPr>
          <a:xfrm>
            <a:off x="2555776" y="2471658"/>
            <a:ext cx="3678898" cy="3696642"/>
          </a:xfrm>
          <a:prstGeom prst="rect">
            <a:avLst/>
          </a:prstGeom>
        </p:spPr>
      </p:pic>
    </p:spTree>
    <p:extLst>
      <p:ext uri="{BB962C8B-B14F-4D97-AF65-F5344CB8AC3E}">
        <p14:creationId xmlns:p14="http://schemas.microsoft.com/office/powerpoint/2010/main" val="196125161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pic>
        <p:nvPicPr>
          <p:cNvPr id="6" name="Content Placeholder 5"/>
          <p:cNvPicPr>
            <a:picLocks noGrp="1" noChangeAspect="1"/>
          </p:cNvPicPr>
          <p:nvPr>
            <p:ph sz="quarter" idx="13"/>
          </p:nvPr>
        </p:nvPicPr>
        <p:blipFill>
          <a:blip r:embed="rId2">
            <a:extLst>
              <a:ext uri="{28A0092B-C50C-407E-A947-70E740481C1C}">
                <a14:useLocalDpi xmlns:a14="http://schemas.microsoft.com/office/drawing/2010/main" val="0"/>
              </a:ext>
            </a:extLst>
          </a:blip>
          <a:stretch>
            <a:fillRect/>
          </a:stretch>
        </p:blipFill>
        <p:spPr>
          <a:xfrm>
            <a:off x="718833" y="1484313"/>
            <a:ext cx="7682522" cy="4681537"/>
          </a:xfrm>
        </p:spPr>
      </p:pic>
      <p:sp>
        <p:nvSpPr>
          <p:cNvPr id="5" name="Slide Number Placeholder 4"/>
          <p:cNvSpPr>
            <a:spLocks noGrp="1"/>
          </p:cNvSpPr>
          <p:nvPr>
            <p:ph type="sldNum" sz="quarter" idx="4"/>
          </p:nvPr>
        </p:nvSpPr>
        <p:spPr/>
        <p:txBody>
          <a:bodyPr/>
          <a:lstStyle/>
          <a:p>
            <a:fld id="{5279AF0B-2D84-CD41-8CAF-017061CB9833}" type="slidenum">
              <a:rPr lang="nb-NO" smtClean="0"/>
              <a:pPr/>
              <a:t>53</a:t>
            </a:fld>
            <a:endParaRPr lang="nb-NO"/>
          </a:p>
        </p:txBody>
      </p:sp>
    </p:spTree>
    <p:extLst>
      <p:ext uri="{BB962C8B-B14F-4D97-AF65-F5344CB8AC3E}">
        <p14:creationId xmlns:p14="http://schemas.microsoft.com/office/powerpoint/2010/main" val="35765653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tel 4"/>
          <p:cNvSpPr txBox="1">
            <a:spLocks/>
          </p:cNvSpPr>
          <p:nvPr/>
        </p:nvSpPr>
        <p:spPr bwMode="black">
          <a:xfrm>
            <a:off x="539552" y="332656"/>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b-NO" sz="2400" b="0" i="0" u="none" strike="noStrike" kern="1200" cap="none" spc="0" normalizeH="0" baseline="0" noProof="0" dirty="0">
                <a:ln>
                  <a:noFill/>
                </a:ln>
                <a:solidFill>
                  <a:sysClr val="window" lastClr="FFFFFF"/>
                </a:solidFill>
                <a:effectLst/>
                <a:uLnTx/>
                <a:uFillTx/>
                <a:latin typeface="+mn-lt"/>
                <a:cs typeface="Arial" pitchFamily="34" charset="0"/>
              </a:rPr>
              <a:t>e</a:t>
            </a:r>
            <a:r>
              <a:rPr kumimoji="0" lang="nb-NO" sz="2400" b="0" i="0" u="none" strike="noStrike" kern="1200" cap="none" spc="0" normalizeH="0" noProof="0" dirty="0">
                <a:ln>
                  <a:noFill/>
                </a:ln>
                <a:solidFill>
                  <a:sysClr val="window" lastClr="FFFFFF"/>
                </a:solidFill>
                <a:effectLst/>
                <a:uLnTx/>
                <a:uFillTx/>
                <a:latin typeface="+mn-lt"/>
                <a:cs typeface="Arial" pitchFamily="34" charset="0"/>
              </a:rPr>
              <a:t> ISTQB begreper</a:t>
            </a: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pic>
        <p:nvPicPr>
          <p:cNvPr id="10" name="Picture 2" descr="http://andyarthur.org/wp-content/uploads/2014/02/YOmDuDV.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1600" y="2077056"/>
            <a:ext cx="7117109" cy="3656199"/>
          </a:xfrm>
          <a:prstGeom prst="rect">
            <a:avLst/>
          </a:prstGeom>
          <a:noFill/>
          <a:extLst>
            <a:ext uri="{909E8E84-426E-40DD-AFC4-6F175D3DCCD1}">
              <a14:hiddenFill xmlns:a14="http://schemas.microsoft.com/office/drawing/2010/main">
                <a:solidFill>
                  <a:srgbClr val="FFFFFF"/>
                </a:solidFill>
              </a14:hiddenFill>
            </a:ext>
          </a:extLst>
        </p:spPr>
      </p:pic>
      <p:sp>
        <p:nvSpPr>
          <p:cNvPr id="2" name="Tittel 1"/>
          <p:cNvSpPr>
            <a:spLocks noGrp="1"/>
          </p:cNvSpPr>
          <p:nvPr>
            <p:ph type="title"/>
          </p:nvPr>
        </p:nvSpPr>
        <p:spPr/>
        <p:txBody>
          <a:bodyPr/>
          <a:lstStyle/>
          <a:p>
            <a:r>
              <a:rPr lang="en-US" dirty="0"/>
              <a:t>Pause</a:t>
            </a:r>
          </a:p>
        </p:txBody>
      </p:sp>
      <p:sp>
        <p:nvSpPr>
          <p:cNvPr id="3" name="Plassholder for innhold 2"/>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18215851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itle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b-NO" sz="2400" b="0" i="0" u="none" strike="noStrike" kern="1200" cap="none" spc="0" normalizeH="0" baseline="0" noProof="0" dirty="0">
                <a:ln>
                  <a:noFill/>
                </a:ln>
                <a:solidFill>
                  <a:sysClr val="window" lastClr="FFFFFF"/>
                </a:solidFill>
                <a:effectLst/>
                <a:uLnTx/>
                <a:uFillTx/>
                <a:latin typeface="+mn-lt"/>
                <a:cs typeface="Arial" pitchFamily="34" charset="0"/>
              </a:rPr>
              <a:t>Testing under smidig utvikling</a:t>
            </a:r>
          </a:p>
        </p:txBody>
      </p:sp>
      <p:pic>
        <p:nvPicPr>
          <p:cNvPr id="7" name="Objekt 2"/>
          <p:cNvPicPr>
            <a:picLocks noChangeArrowheads="1"/>
          </p:cNvPicPr>
          <p:nvPr/>
        </p:nvPicPr>
        <p:blipFill>
          <a:blip r:embed="rId2">
            <a:extLst>
              <a:ext uri="{28A0092B-C50C-407E-A947-70E740481C1C}">
                <a14:useLocalDpi xmlns:a14="http://schemas.microsoft.com/office/drawing/2010/main" val="0"/>
              </a:ext>
            </a:extLst>
          </a:blip>
          <a:srcRect l="-108" r="-1118" b="-1672"/>
          <a:stretch>
            <a:fillRect/>
          </a:stretch>
        </p:blipFill>
        <p:spPr bwMode="auto">
          <a:xfrm>
            <a:off x="755576" y="1916832"/>
            <a:ext cx="7560840" cy="403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055068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Rectangle 2"/>
          <p:cNvSpPr txBox="1">
            <a:spLocks noChangeArrowheads="1"/>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2400" b="0" i="0" u="none" strike="noStrike" kern="1200" cap="none" spc="0" normalizeH="0" baseline="0" noProof="0" dirty="0">
                <a:ln>
                  <a:noFill/>
                </a:ln>
                <a:solidFill>
                  <a:sysClr val="window" lastClr="FFFFFF"/>
                </a:solidFill>
                <a:effectLst/>
                <a:uLnTx/>
                <a:uFillTx/>
                <a:latin typeface="+mn-lt"/>
                <a:cs typeface="Arial" pitchFamily="34" charset="0"/>
              </a:rPr>
              <a:t>Roller </a:t>
            </a:r>
            <a:r>
              <a:rPr kumimoji="0" lang="en-US" sz="2400" b="0" i="0" u="none" strike="noStrike" kern="1200" cap="none" spc="0" normalizeH="0" baseline="0" noProof="0" dirty="0" err="1">
                <a:ln>
                  <a:noFill/>
                </a:ln>
                <a:solidFill>
                  <a:sysClr val="window" lastClr="FFFFFF"/>
                </a:solidFill>
                <a:effectLst/>
                <a:uLnTx/>
                <a:uFillTx/>
                <a:latin typeface="+mn-lt"/>
                <a:cs typeface="Arial" pitchFamily="34" charset="0"/>
              </a:rPr>
              <a:t>og</a:t>
            </a:r>
            <a:r>
              <a:rPr kumimoji="0" lang="en-US" sz="2400" b="0" i="0" u="none" strike="noStrike" kern="1200" cap="none" spc="0" normalizeH="0" baseline="0" noProof="0" dirty="0">
                <a:ln>
                  <a:noFill/>
                </a:ln>
                <a:solidFill>
                  <a:sysClr val="window" lastClr="FFFFFF"/>
                </a:solidFill>
                <a:effectLst/>
                <a:uLnTx/>
                <a:uFillTx/>
                <a:latin typeface="+mn-lt"/>
                <a:cs typeface="Arial" pitchFamily="34" charset="0"/>
              </a:rPr>
              <a:t> </a:t>
            </a:r>
            <a:r>
              <a:rPr kumimoji="0" lang="en-US" sz="2400" b="0" i="0" u="none" strike="noStrike" kern="1200" cap="none" spc="0" normalizeH="0" baseline="0" noProof="0" dirty="0" err="1">
                <a:ln>
                  <a:noFill/>
                </a:ln>
                <a:solidFill>
                  <a:sysClr val="window" lastClr="FFFFFF"/>
                </a:solidFill>
                <a:effectLst/>
                <a:uLnTx/>
                <a:uFillTx/>
                <a:latin typeface="+mn-lt"/>
                <a:cs typeface="Arial" pitchFamily="34" charset="0"/>
              </a:rPr>
              <a:t>ansvar</a:t>
            </a:r>
            <a:endParaRPr kumimoji="0" lang="en-US"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pic>
        <p:nvPicPr>
          <p:cNvPr id="3" name="Picture 4" descr="Basic-Scrum-Team-Connect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79613" y="2554288"/>
            <a:ext cx="5080000" cy="381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5"/>
          <p:cNvSpPr txBox="1">
            <a:spLocks noChangeArrowheads="1"/>
          </p:cNvSpPr>
          <p:nvPr/>
        </p:nvSpPr>
        <p:spPr bwMode="auto">
          <a:xfrm>
            <a:off x="3779838" y="4210050"/>
            <a:ext cx="160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000000"/>
                </a:solidFill>
                <a:effectLst/>
                <a:uLnTx/>
                <a:uFillTx/>
                <a:latin typeface="Arial" charset="0"/>
                <a:cs typeface="Arial" charset="0"/>
              </a:rPr>
              <a:t>Scrum master</a:t>
            </a:r>
          </a:p>
        </p:txBody>
      </p:sp>
      <p:sp>
        <p:nvSpPr>
          <p:cNvPr id="5" name="Text Box 10"/>
          <p:cNvSpPr txBox="1">
            <a:spLocks noChangeArrowheads="1"/>
          </p:cNvSpPr>
          <p:nvPr/>
        </p:nvSpPr>
        <p:spPr bwMode="auto">
          <a:xfrm>
            <a:off x="2051050" y="2625725"/>
            <a:ext cx="122555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charset="0"/>
                <a:cs typeface="Arial" charset="0"/>
              </a:rPr>
              <a:t>Teknisk</a:t>
            </a:r>
            <a:r>
              <a:rPr kumimoji="0" lang="en-US" sz="1800" b="0" i="0" u="none" strike="noStrike" kern="0" cap="none" spc="0" normalizeH="0" baseline="0" noProof="0" dirty="0">
                <a:ln>
                  <a:noFill/>
                </a:ln>
                <a:solidFill>
                  <a:srgbClr val="000000"/>
                </a:solidFill>
                <a:effectLst/>
                <a:uLnTx/>
                <a:uFillTx/>
                <a:latin typeface="Arial" charset="0"/>
                <a:cs typeface="Arial" charset="0"/>
              </a:rPr>
              <a:t> </a:t>
            </a:r>
            <a:r>
              <a:rPr kumimoji="0" lang="en-US" sz="1800" b="0" i="0" u="none" strike="noStrike" kern="0" cap="none" spc="0" normalizeH="0" baseline="0" noProof="0" dirty="0" err="1">
                <a:ln>
                  <a:noFill/>
                </a:ln>
                <a:solidFill>
                  <a:srgbClr val="000000"/>
                </a:solidFill>
                <a:effectLst/>
                <a:uLnTx/>
                <a:uFillTx/>
                <a:latin typeface="Arial" charset="0"/>
                <a:cs typeface="Arial" charset="0"/>
              </a:rPr>
              <a:t>arkitekt</a:t>
            </a:r>
            <a:endParaRPr kumimoji="0" lang="en-US" sz="1800" b="0" i="0" u="none" strike="noStrike" kern="0" cap="none" spc="0" normalizeH="0" baseline="0" noProof="0" dirty="0">
              <a:ln>
                <a:noFill/>
              </a:ln>
              <a:solidFill>
                <a:srgbClr val="000000"/>
              </a:solidFill>
              <a:effectLst/>
              <a:uLnTx/>
              <a:uFillTx/>
              <a:latin typeface="Arial" charset="0"/>
              <a:cs typeface="Arial" charset="0"/>
            </a:endParaRPr>
          </a:p>
        </p:txBody>
      </p:sp>
      <p:sp>
        <p:nvSpPr>
          <p:cNvPr id="6" name="Text Box 12"/>
          <p:cNvSpPr txBox="1">
            <a:spLocks noChangeArrowheads="1"/>
          </p:cNvSpPr>
          <p:nvPr/>
        </p:nvSpPr>
        <p:spPr bwMode="auto">
          <a:xfrm>
            <a:off x="900113" y="4641850"/>
            <a:ext cx="158432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Arial" charset="0"/>
                <a:cs typeface="Arial" charset="0"/>
              </a:rPr>
              <a:t>Test </a:t>
            </a:r>
            <a:r>
              <a:rPr kumimoji="0" lang="en-US" sz="1800" b="0" i="0" u="none" strike="noStrike" kern="0" cap="none" spc="0" normalizeH="0" baseline="0" noProof="0" dirty="0" err="1">
                <a:ln>
                  <a:noFill/>
                </a:ln>
                <a:solidFill>
                  <a:srgbClr val="000000"/>
                </a:solidFill>
                <a:effectLst/>
                <a:uLnTx/>
                <a:uFillTx/>
                <a:latin typeface="Arial" charset="0"/>
                <a:cs typeface="Arial" charset="0"/>
              </a:rPr>
              <a:t>ansvarlig</a:t>
            </a:r>
            <a:endParaRPr kumimoji="0" lang="en-US" sz="1800" b="0" i="0" u="none" strike="noStrike" kern="0" cap="none" spc="0" normalizeH="0" baseline="0" noProof="0" dirty="0">
              <a:ln>
                <a:noFill/>
              </a:ln>
              <a:solidFill>
                <a:srgbClr val="000000"/>
              </a:solidFill>
              <a:effectLst/>
              <a:uLnTx/>
              <a:uFillTx/>
              <a:latin typeface="Arial" charset="0"/>
              <a:cs typeface="Arial" charset="0"/>
            </a:endParaRPr>
          </a:p>
        </p:txBody>
      </p:sp>
      <p:sp>
        <p:nvSpPr>
          <p:cNvPr id="7" name="Text Box 15"/>
          <p:cNvSpPr txBox="1">
            <a:spLocks noChangeArrowheads="1"/>
          </p:cNvSpPr>
          <p:nvPr/>
        </p:nvSpPr>
        <p:spPr bwMode="auto">
          <a:xfrm>
            <a:off x="6227763" y="2841625"/>
            <a:ext cx="22320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charset="0"/>
                <a:cs typeface="Arial" charset="0"/>
              </a:rPr>
              <a:t>Utviklere</a:t>
            </a:r>
            <a:r>
              <a:rPr kumimoji="0" lang="en-US" sz="1800" b="0" i="0" u="none" strike="noStrike" kern="0" cap="none" spc="0" normalizeH="0" baseline="0" noProof="0" dirty="0">
                <a:ln>
                  <a:noFill/>
                </a:ln>
                <a:solidFill>
                  <a:srgbClr val="000000"/>
                </a:solidFill>
                <a:effectLst/>
                <a:uLnTx/>
                <a:uFillTx/>
                <a:latin typeface="Arial" charset="0"/>
                <a:cs typeface="Arial" charset="0"/>
              </a:rPr>
              <a:t>/</a:t>
            </a:r>
            <a:r>
              <a:rPr kumimoji="0" lang="en-US" sz="1800" b="0" i="0" u="none" strike="noStrike" kern="0" cap="none" spc="0" normalizeH="0" baseline="0" noProof="0" dirty="0" err="1">
                <a:ln>
                  <a:noFill/>
                </a:ln>
                <a:solidFill>
                  <a:srgbClr val="000000"/>
                </a:solidFill>
                <a:effectLst/>
                <a:uLnTx/>
                <a:uFillTx/>
                <a:latin typeface="Arial" charset="0"/>
                <a:cs typeface="Arial" charset="0"/>
              </a:rPr>
              <a:t>testere</a:t>
            </a:r>
            <a:endParaRPr kumimoji="0" lang="en-US" sz="1800" b="0" i="0" u="none" strike="noStrike" kern="0" cap="none" spc="0" normalizeH="0" baseline="0" noProof="0" dirty="0">
              <a:ln>
                <a:noFill/>
              </a:ln>
              <a:solidFill>
                <a:srgbClr val="000000"/>
              </a:solidFill>
              <a:effectLst/>
              <a:uLnTx/>
              <a:uFillTx/>
              <a:latin typeface="Arial" charset="0"/>
              <a:cs typeface="Arial" charset="0"/>
            </a:endParaRPr>
          </a:p>
        </p:txBody>
      </p:sp>
      <p:sp>
        <p:nvSpPr>
          <p:cNvPr id="8" name="Text Box 15"/>
          <p:cNvSpPr txBox="1">
            <a:spLocks noChangeArrowheads="1"/>
          </p:cNvSpPr>
          <p:nvPr/>
        </p:nvSpPr>
        <p:spPr bwMode="auto">
          <a:xfrm>
            <a:off x="3635375" y="6154738"/>
            <a:ext cx="1944688"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a:ln>
                  <a:noFill/>
                </a:ln>
                <a:solidFill>
                  <a:srgbClr val="000000"/>
                </a:solidFill>
                <a:effectLst/>
                <a:uLnTx/>
                <a:uFillTx/>
                <a:latin typeface="Arial" charset="0"/>
                <a:cs typeface="Arial" charset="0"/>
              </a:rPr>
              <a:t>Brukervennlighets-ekspert</a:t>
            </a:r>
            <a:endParaRPr kumimoji="0" lang="en-US" sz="1600" b="0" i="0" u="none" strike="noStrike" kern="0" cap="none" spc="0" normalizeH="0" baseline="0" noProof="0" dirty="0">
              <a:ln>
                <a:noFill/>
              </a:ln>
              <a:solidFill>
                <a:srgbClr val="000000"/>
              </a:solidFill>
              <a:effectLst/>
              <a:uLnTx/>
              <a:uFillTx/>
              <a:latin typeface="Arial" charset="0"/>
              <a:cs typeface="Arial" charset="0"/>
            </a:endParaRPr>
          </a:p>
        </p:txBody>
      </p:sp>
      <p:sp>
        <p:nvSpPr>
          <p:cNvPr id="9" name="Text Box 7"/>
          <p:cNvSpPr txBox="1">
            <a:spLocks noChangeArrowheads="1"/>
          </p:cNvSpPr>
          <p:nvPr/>
        </p:nvSpPr>
        <p:spPr bwMode="auto">
          <a:xfrm>
            <a:off x="743888" y="3417888"/>
            <a:ext cx="141577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charset="0"/>
                <a:cs typeface="Arial" charset="0"/>
              </a:rPr>
              <a:t>Funksjonell</a:t>
            </a:r>
            <a:r>
              <a:rPr kumimoji="0" lang="en-US" sz="1800" b="0" i="0" u="none" strike="noStrike" kern="0" cap="none" spc="0" normalizeH="0" baseline="0" noProof="0" dirty="0">
                <a:ln>
                  <a:noFill/>
                </a:ln>
                <a:solidFill>
                  <a:srgbClr val="000000"/>
                </a:solidFill>
                <a:effectLst/>
                <a:uLnTx/>
                <a:uFillTx/>
                <a:latin typeface="Arial" charset="0"/>
                <a:cs typeface="Arial" charset="0"/>
              </a:rPr>
              <a: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charset="0"/>
                <a:cs typeface="Arial" charset="0"/>
              </a:rPr>
              <a:t>spesialist</a:t>
            </a:r>
            <a:endParaRPr kumimoji="0" lang="en-US" sz="1800" b="0" i="0" u="none" strike="noStrike" kern="0" cap="none" spc="0" normalizeH="0" baseline="0" noProof="0" dirty="0">
              <a:ln>
                <a:noFill/>
              </a:ln>
              <a:solidFill>
                <a:srgbClr val="000000"/>
              </a:solidFill>
              <a:effectLst/>
              <a:uLnTx/>
              <a:uFillTx/>
              <a:latin typeface="Arial" charset="0"/>
              <a:cs typeface="Arial" charset="0"/>
            </a:endParaRPr>
          </a:p>
        </p:txBody>
      </p:sp>
      <p:pic>
        <p:nvPicPr>
          <p:cNvPr id="10" name="Bilde 13" descr="product owner.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812088" y="3489325"/>
            <a:ext cx="857250" cy="1400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Text Box 15"/>
          <p:cNvSpPr txBox="1">
            <a:spLocks noChangeArrowheads="1"/>
          </p:cNvSpPr>
          <p:nvPr/>
        </p:nvSpPr>
        <p:spPr bwMode="auto">
          <a:xfrm>
            <a:off x="7740650" y="4786313"/>
            <a:ext cx="115252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Arial" charset="0"/>
                <a:cs typeface="Arial" charset="0"/>
              </a:defRPr>
            </a:lvl1pPr>
            <a:lvl2pPr marL="742950" indent="-285750" eaLnBrk="0" hangingPunct="0">
              <a:defRPr>
                <a:solidFill>
                  <a:schemeClr val="tx1"/>
                </a:solidFill>
                <a:latin typeface="Arial" charset="0"/>
                <a:cs typeface="Arial" charset="0"/>
              </a:defRPr>
            </a:lvl2pPr>
            <a:lvl3pPr marL="1143000" indent="-228600" eaLnBrk="0" hangingPunct="0">
              <a:defRPr>
                <a:solidFill>
                  <a:schemeClr val="tx1"/>
                </a:solidFill>
                <a:latin typeface="Arial" charset="0"/>
                <a:cs typeface="Arial" charset="0"/>
              </a:defRPr>
            </a:lvl3pPr>
            <a:lvl4pPr marL="1600200" indent="-228600" eaLnBrk="0" hangingPunct="0">
              <a:defRPr>
                <a:solidFill>
                  <a:schemeClr val="tx1"/>
                </a:solidFill>
                <a:latin typeface="Arial" charset="0"/>
                <a:cs typeface="Arial" charset="0"/>
              </a:defRPr>
            </a:lvl4pPr>
            <a:lvl5pPr marL="2057400" indent="-228600" eaLnBrk="0" hangingPunct="0">
              <a:defRPr>
                <a:solidFill>
                  <a:schemeClr val="tx1"/>
                </a:solidFill>
                <a:latin typeface="Arial" charset="0"/>
                <a:cs typeface="Arial" charset="0"/>
              </a:defRPr>
            </a:lvl5pPr>
            <a:lvl6pPr marL="2514600" indent="-228600" algn="ctr" eaLnBrk="0" fontAlgn="base" hangingPunct="0">
              <a:spcBef>
                <a:spcPct val="0"/>
              </a:spcBef>
              <a:spcAft>
                <a:spcPct val="0"/>
              </a:spcAft>
              <a:defRPr>
                <a:solidFill>
                  <a:schemeClr val="tx1"/>
                </a:solidFill>
                <a:latin typeface="Arial" charset="0"/>
                <a:cs typeface="Arial" charset="0"/>
              </a:defRPr>
            </a:lvl6pPr>
            <a:lvl7pPr marL="2971800" indent="-228600" algn="ctr" eaLnBrk="0" fontAlgn="base" hangingPunct="0">
              <a:spcBef>
                <a:spcPct val="0"/>
              </a:spcBef>
              <a:spcAft>
                <a:spcPct val="0"/>
              </a:spcAft>
              <a:defRPr>
                <a:solidFill>
                  <a:schemeClr val="tx1"/>
                </a:solidFill>
                <a:latin typeface="Arial" charset="0"/>
                <a:cs typeface="Arial" charset="0"/>
              </a:defRPr>
            </a:lvl7pPr>
            <a:lvl8pPr marL="3429000" indent="-228600" algn="ctr" eaLnBrk="0" fontAlgn="base" hangingPunct="0">
              <a:spcBef>
                <a:spcPct val="0"/>
              </a:spcBef>
              <a:spcAft>
                <a:spcPct val="0"/>
              </a:spcAft>
              <a:defRPr>
                <a:solidFill>
                  <a:schemeClr val="tx1"/>
                </a:solidFill>
                <a:latin typeface="Arial" charset="0"/>
                <a:cs typeface="Arial" charset="0"/>
              </a:defRPr>
            </a:lvl8pPr>
            <a:lvl9pPr marL="3886200" indent="-228600" algn="ctr" eaLnBrk="0" fontAlgn="base" hangingPunct="0">
              <a:spcBef>
                <a:spcPct val="0"/>
              </a:spcBef>
              <a:spcAft>
                <a:spcPct val="0"/>
              </a:spcAft>
              <a:defRPr>
                <a:solidFill>
                  <a:schemeClr val="tx1"/>
                </a:solidFill>
                <a:latin typeface="Arial" charset="0"/>
                <a:cs typeface="Arial"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charset="0"/>
                <a:cs typeface="Arial" charset="0"/>
              </a:rPr>
              <a:t>Produkt</a:t>
            </a:r>
            <a:endParaRPr kumimoji="0" lang="en-US" sz="1800" b="0" i="0" u="none" strike="noStrike" kern="0" cap="none" spc="0" normalizeH="0" baseline="0" noProof="0" dirty="0">
              <a:ln>
                <a:noFill/>
              </a:ln>
              <a:solidFill>
                <a:srgbClr val="000000"/>
              </a:solidFill>
              <a:effectLst/>
              <a:uLnTx/>
              <a:uFillTx/>
              <a:latin typeface="Arial" charset="0"/>
              <a:cs typeface="Arial" charset="0"/>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err="1">
                <a:ln>
                  <a:noFill/>
                </a:ln>
                <a:solidFill>
                  <a:srgbClr val="000000"/>
                </a:solidFill>
                <a:effectLst/>
                <a:uLnTx/>
                <a:uFillTx/>
                <a:latin typeface="Arial" charset="0"/>
                <a:cs typeface="Arial" charset="0"/>
              </a:rPr>
              <a:t>eier</a:t>
            </a:r>
            <a:endParaRPr kumimoji="0" lang="en-US" sz="1800" b="0" i="0" u="none" strike="noStrike" kern="0" cap="none" spc="0" normalizeH="0" baseline="0" noProof="0" dirty="0">
              <a:ln>
                <a:noFill/>
              </a:ln>
              <a:solidFill>
                <a:srgbClr val="000000"/>
              </a:solidFill>
              <a:effectLst/>
              <a:uLnTx/>
              <a:uFillTx/>
              <a:latin typeface="Arial" charset="0"/>
              <a:cs typeface="Arial" charset="0"/>
            </a:endParaRPr>
          </a:p>
        </p:txBody>
      </p:sp>
    </p:spTree>
    <p:extLst>
      <p:ext uri="{BB962C8B-B14F-4D97-AF65-F5344CB8AC3E}">
        <p14:creationId xmlns:p14="http://schemas.microsoft.com/office/powerpoint/2010/main" val="3082124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287524" y="116632"/>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nb-NO" dirty="0">
                <a:solidFill>
                  <a:sysClr val="window" lastClr="FFFFFF"/>
                </a:solidFill>
                <a:latin typeface="+mn-lt"/>
              </a:rPr>
              <a:t>Testing i smidig</a:t>
            </a: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sp>
        <p:nvSpPr>
          <p:cNvPr id="4" name="Slide Number Placeholder 3"/>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CBE7A2-1C4D-4FA5-87F5-1DE29F508B93}" type="slidenum">
              <a:rPr lang="en-GB" smtClean="0">
                <a:solidFill>
                  <a:srgbClr val="494A4B"/>
                </a:solidFill>
                <a:latin typeface="Arial"/>
              </a:rPr>
              <a:pPr/>
              <a:t>57</a:t>
            </a:fld>
            <a:endParaRPr lang="en-GB" dirty="0">
              <a:solidFill>
                <a:srgbClr val="494A4B"/>
              </a:solidFill>
              <a:latin typeface="Arial"/>
            </a:endParaRPr>
          </a:p>
        </p:txBody>
      </p:sp>
      <p:graphicFrame>
        <p:nvGraphicFramePr>
          <p:cNvPr id="5" name="Content Placeholder 5"/>
          <p:cNvGraphicFramePr>
            <a:graphicFrameLocks/>
          </p:cNvGraphicFramePr>
          <p:nvPr/>
        </p:nvGraphicFramePr>
        <p:xfrm>
          <a:off x="287338" y="1600200"/>
          <a:ext cx="8229600" cy="452596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4692914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ssholder for tekst 1"/>
          <p:cNvSpPr>
            <a:spLocks noGrp="1"/>
          </p:cNvSpPr>
          <p:nvPr>
            <p:ph type="body" sz="quarter" idx="13"/>
          </p:nvPr>
        </p:nvSpPr>
        <p:spPr/>
        <p:txBody>
          <a:bodyPr/>
          <a:lstStyle/>
          <a:p>
            <a:pPr marL="0" indent="0">
              <a:buNone/>
            </a:pPr>
            <a:r>
              <a:rPr lang="nb-NO" dirty="0"/>
              <a:t>			</a:t>
            </a:r>
          </a:p>
          <a:p>
            <a:pPr marL="0" indent="0">
              <a:buNone/>
            </a:pPr>
            <a:endParaRPr lang="nb-NO" dirty="0"/>
          </a:p>
          <a:p>
            <a:pPr marL="0" indent="0">
              <a:buNone/>
            </a:pPr>
            <a:r>
              <a:rPr lang="nb-NO" dirty="0"/>
              <a:t>		      </a:t>
            </a:r>
            <a:r>
              <a:rPr lang="nb-NO" sz="4500" dirty="0"/>
              <a:t>Testteknikker</a:t>
            </a:r>
          </a:p>
        </p:txBody>
      </p:sp>
      <p:sp>
        <p:nvSpPr>
          <p:cNvPr id="4" name="Plassholder for lysbildenummer 3"/>
          <p:cNvSpPr>
            <a:spLocks noGrp="1"/>
          </p:cNvSpPr>
          <p:nvPr>
            <p:ph type="sldNum" sz="quarter" idx="12"/>
          </p:nvPr>
        </p:nvSpPr>
        <p:spPr/>
        <p:txBody>
          <a:bodyPr/>
          <a:lstStyle/>
          <a:p>
            <a:fld id="{AF43E6FD-AB27-4108-A2FC-346BB5F75E3F}" type="slidenum">
              <a:rPr lang="fr-FR" smtClean="0"/>
              <a:pPr/>
              <a:t>58</a:t>
            </a:fld>
            <a:endParaRPr lang="fr-FR"/>
          </a:p>
        </p:txBody>
      </p:sp>
    </p:spTree>
    <p:extLst>
      <p:ext uri="{BB962C8B-B14F-4D97-AF65-F5344CB8AC3E}">
        <p14:creationId xmlns:p14="http://schemas.microsoft.com/office/powerpoint/2010/main" val="117654155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nb-NO" sz="2400" dirty="0"/>
              <a:t>Øvelse: Tenk utenfor boksen</a:t>
            </a:r>
            <a:br>
              <a:rPr lang="nb-NO" sz="2400" dirty="0"/>
            </a:br>
            <a:endParaRPr lang="en-US" dirty="0"/>
          </a:p>
        </p:txBody>
      </p:sp>
      <p:sp>
        <p:nvSpPr>
          <p:cNvPr id="4" name="Plassholder for lysbildenummer 3"/>
          <p:cNvSpPr>
            <a:spLocks noGrp="1"/>
          </p:cNvSpPr>
          <p:nvPr>
            <p:ph type="sldNum" sz="quarter" idx="4"/>
          </p:nvPr>
        </p:nvSpPr>
        <p:spPr/>
        <p:txBody>
          <a:bodyPr/>
          <a:lstStyle/>
          <a:p>
            <a:fld id="{AF43E6FD-AB27-4108-A2FC-346BB5F75E3F}" type="slidenum">
              <a:rPr lang="fr-FR" smtClean="0"/>
              <a:pPr/>
              <a:t>59</a:t>
            </a:fld>
            <a:endParaRPr lang="fr-FR" dirty="0"/>
          </a:p>
        </p:txBody>
      </p:sp>
      <p:sp>
        <p:nvSpPr>
          <p:cNvPr id="6" name="Rectangle 5"/>
          <p:cNvSpPr/>
          <p:nvPr/>
        </p:nvSpPr>
        <p:spPr>
          <a:xfrm>
            <a:off x="346212" y="1673507"/>
            <a:ext cx="4572000" cy="923330"/>
          </a:xfrm>
          <a:prstGeom prst="rect">
            <a:avLst/>
          </a:prstGeom>
        </p:spPr>
        <p:txBody>
          <a:bodyPr>
            <a:spAutoFit/>
          </a:bodyPr>
          <a:lstStyle/>
          <a:p>
            <a:endParaRPr lang="nb-NO" dirty="0"/>
          </a:p>
          <a:p>
            <a:pPr marL="285750" indent="-285750">
              <a:buFontTx/>
              <a:buChar char="-"/>
            </a:pPr>
            <a:r>
              <a:rPr lang="nb-NO" dirty="0"/>
              <a:t>Tegn fire rette linjer uten å løfte pennen</a:t>
            </a:r>
          </a:p>
          <a:p>
            <a:pPr marL="285750" indent="-285750">
              <a:buFontTx/>
              <a:buChar char="-"/>
            </a:pPr>
            <a:r>
              <a:rPr lang="nb-NO" dirty="0"/>
              <a:t>Dekk alle punktene</a:t>
            </a:r>
          </a:p>
        </p:txBody>
      </p:sp>
      <p:sp>
        <p:nvSpPr>
          <p:cNvPr id="2" name="Oval 1"/>
          <p:cNvSpPr/>
          <p:nvPr/>
        </p:nvSpPr>
        <p:spPr>
          <a:xfrm>
            <a:off x="3349316" y="3717745"/>
            <a:ext cx="360040" cy="28803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Oval 6"/>
          <p:cNvSpPr/>
          <p:nvPr/>
        </p:nvSpPr>
        <p:spPr>
          <a:xfrm>
            <a:off x="4213412" y="3726129"/>
            <a:ext cx="360040" cy="28803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Oval 7"/>
          <p:cNvSpPr/>
          <p:nvPr/>
        </p:nvSpPr>
        <p:spPr>
          <a:xfrm>
            <a:off x="5095256" y="3717745"/>
            <a:ext cx="360040" cy="28803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Oval 8"/>
          <p:cNvSpPr/>
          <p:nvPr/>
        </p:nvSpPr>
        <p:spPr>
          <a:xfrm>
            <a:off x="3349316" y="4363438"/>
            <a:ext cx="360040" cy="28803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Oval 9"/>
          <p:cNvSpPr/>
          <p:nvPr/>
        </p:nvSpPr>
        <p:spPr>
          <a:xfrm>
            <a:off x="4213412" y="4363438"/>
            <a:ext cx="360040" cy="28803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Oval 10"/>
          <p:cNvSpPr/>
          <p:nvPr/>
        </p:nvSpPr>
        <p:spPr>
          <a:xfrm>
            <a:off x="5095256" y="4373829"/>
            <a:ext cx="360040" cy="28803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Oval 11"/>
          <p:cNvSpPr/>
          <p:nvPr/>
        </p:nvSpPr>
        <p:spPr>
          <a:xfrm>
            <a:off x="3349316" y="4973782"/>
            <a:ext cx="360040" cy="28803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p:cNvSpPr/>
          <p:nvPr/>
        </p:nvSpPr>
        <p:spPr>
          <a:xfrm>
            <a:off x="4213412" y="4973782"/>
            <a:ext cx="360040" cy="28803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p:cNvSpPr/>
          <p:nvPr/>
        </p:nvSpPr>
        <p:spPr>
          <a:xfrm>
            <a:off x="5095256" y="4967761"/>
            <a:ext cx="360040" cy="288032"/>
          </a:xfrm>
          <a:prstGeom prst="ellipse">
            <a:avLst/>
          </a:prstGeom>
          <a:solidFill>
            <a:srgbClr val="CF022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73950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b-NO"/>
          </a:p>
        </p:txBody>
      </p:sp>
      <p:sp>
        <p:nvSpPr>
          <p:cNvPr id="3" name="Content Placeholder 2"/>
          <p:cNvSpPr>
            <a:spLocks noGrp="1"/>
          </p:cNvSpPr>
          <p:nvPr>
            <p:ph sz="quarter" idx="13"/>
          </p:nvPr>
        </p:nvSpPr>
        <p:spPr/>
        <p:txBody>
          <a:bodyPr/>
          <a:lstStyle/>
          <a:p>
            <a:endParaRPr lang="nb-NO"/>
          </a:p>
        </p:txBody>
      </p:sp>
      <p:sp>
        <p:nvSpPr>
          <p:cNvPr id="5" name="Slide Number Placeholder 4"/>
          <p:cNvSpPr>
            <a:spLocks noGrp="1"/>
          </p:cNvSpPr>
          <p:nvPr>
            <p:ph type="sldNum" sz="quarter" idx="4"/>
          </p:nvPr>
        </p:nvSpPr>
        <p:spPr/>
        <p:txBody>
          <a:bodyPr/>
          <a:lstStyle/>
          <a:p>
            <a:fld id="{5279AF0B-2D84-CD41-8CAF-017061CB9833}" type="slidenum">
              <a:rPr lang="nb-NO" smtClean="0"/>
              <a:pPr/>
              <a:t>6</a:t>
            </a:fld>
            <a:endParaRPr lang="nb-NO"/>
          </a:p>
        </p:txBody>
      </p:sp>
      <p:pic>
        <p:nvPicPr>
          <p:cNvPr id="6"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4000" y="1696290"/>
            <a:ext cx="5381892" cy="4411731"/>
          </a:xfrm>
          <a:prstGeom prst="rect">
            <a:avLst/>
          </a:prstGeom>
        </p:spPr>
      </p:pic>
      <p:pic>
        <p:nvPicPr>
          <p:cNvPr id="7"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88886" y="3815808"/>
            <a:ext cx="4320480" cy="1257917"/>
          </a:xfrm>
          <a:prstGeom prst="rect">
            <a:avLst/>
          </a:prstGeom>
        </p:spPr>
      </p:pic>
      <p:pic>
        <p:nvPicPr>
          <p:cNvPr id="8" name="Picture 7"/>
          <p:cNvPicPr>
            <a:picLocks noChangeAspect="1"/>
          </p:cNvPicPr>
          <p:nvPr/>
        </p:nvPicPr>
        <p:blipFill>
          <a:blip r:embed="rId4"/>
          <a:stretch>
            <a:fillRect/>
          </a:stretch>
        </p:blipFill>
        <p:spPr>
          <a:xfrm>
            <a:off x="3961991" y="94460"/>
            <a:ext cx="5182009" cy="1654299"/>
          </a:xfrm>
          <a:prstGeom prst="rect">
            <a:avLst/>
          </a:prstGeom>
        </p:spPr>
      </p:pic>
    </p:spTree>
    <p:extLst>
      <p:ext uri="{BB962C8B-B14F-4D97-AF65-F5344CB8AC3E}">
        <p14:creationId xmlns:p14="http://schemas.microsoft.com/office/powerpoint/2010/main" val="55536523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5" name="Content Placeholder 1"/>
          <p:cNvSpPr txBox="1">
            <a:spLocks/>
          </p:cNvSpPr>
          <p:nvPr/>
        </p:nvSpPr>
        <p:spPr>
          <a:xfrm>
            <a:off x="474390" y="2780928"/>
            <a:ext cx="7265962" cy="31683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dirty="0"/>
          </a:p>
        </p:txBody>
      </p:sp>
      <p:sp>
        <p:nvSpPr>
          <p:cNvPr id="6" name="Content Placeholder 2"/>
          <p:cNvSpPr txBox="1">
            <a:spLocks/>
          </p:cNvSpPr>
          <p:nvPr/>
        </p:nvSpPr>
        <p:spPr>
          <a:xfrm>
            <a:off x="4874786" y="2801181"/>
            <a:ext cx="3474000" cy="287560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nb-NO" sz="2000" dirty="0">
              <a:solidFill>
                <a:srgbClr val="DBD9D8">
                  <a:lumMod val="50000"/>
                </a:srgbClr>
              </a:solidFill>
              <a:latin typeface="+mn-lt"/>
            </a:endParaRPr>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2577" y="1628800"/>
            <a:ext cx="6527775" cy="4443908"/>
          </a:xfrm>
          <a:prstGeom prst="rect">
            <a:avLst/>
          </a:prstGeom>
        </p:spPr>
      </p:pic>
      <p:sp>
        <p:nvSpPr>
          <p:cNvPr id="3" name="Tittel 2"/>
          <p:cNvSpPr>
            <a:spLocks noGrp="1"/>
          </p:cNvSpPr>
          <p:nvPr>
            <p:ph type="title"/>
          </p:nvPr>
        </p:nvSpPr>
        <p:spPr/>
        <p:txBody>
          <a:bodyPr/>
          <a:lstStyle/>
          <a:p>
            <a:r>
              <a:rPr lang="en-US" dirty="0" err="1"/>
              <a:t>Statisk</a:t>
            </a:r>
            <a:r>
              <a:rPr lang="en-US" dirty="0"/>
              <a:t> </a:t>
            </a:r>
            <a:r>
              <a:rPr lang="en-US" dirty="0" err="1"/>
              <a:t>og</a:t>
            </a:r>
            <a:r>
              <a:rPr lang="en-US" dirty="0"/>
              <a:t> </a:t>
            </a:r>
            <a:r>
              <a:rPr lang="en-US" dirty="0" err="1"/>
              <a:t>dynamisk</a:t>
            </a:r>
            <a:r>
              <a:rPr lang="en-US" dirty="0"/>
              <a:t> testing</a:t>
            </a:r>
          </a:p>
        </p:txBody>
      </p:sp>
    </p:spTree>
    <p:extLst>
      <p:ext uri="{BB962C8B-B14F-4D97-AF65-F5344CB8AC3E}">
        <p14:creationId xmlns:p14="http://schemas.microsoft.com/office/powerpoint/2010/main" val="35317077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tel 5"/>
          <p:cNvSpPr>
            <a:spLocks noGrp="1"/>
          </p:cNvSpPr>
          <p:nvPr>
            <p:ph type="title"/>
          </p:nvPr>
        </p:nvSpPr>
        <p:spPr/>
        <p:txBody>
          <a:bodyPr/>
          <a:lstStyle/>
          <a:p>
            <a:r>
              <a:rPr lang="en-US"/>
              <a:t>Statisk testing</a:t>
            </a:r>
            <a:endParaRPr lang="en-US" dirty="0"/>
          </a:p>
        </p:txBody>
      </p:sp>
      <p:sp>
        <p:nvSpPr>
          <p:cNvPr id="2" name="Text Placeholder 1"/>
          <p:cNvSpPr>
            <a:spLocks noGrp="1"/>
          </p:cNvSpPr>
          <p:nvPr>
            <p:ph sz="quarter" idx="13"/>
          </p:nvPr>
        </p:nvSpPr>
        <p:spPr/>
        <p:txBody>
          <a:bodyPr>
            <a:normAutofit/>
          </a:bodyPr>
          <a:lstStyle/>
          <a:p>
            <a:pPr marL="457200" indent="-457200">
              <a:buAutoNum type="arabicPeriod"/>
            </a:pPr>
            <a:r>
              <a:rPr lang="nb-NO" dirty="0" err="1"/>
              <a:t>Informal</a:t>
            </a:r>
            <a:r>
              <a:rPr lang="nb-NO" dirty="0"/>
              <a:t> </a:t>
            </a:r>
            <a:r>
              <a:rPr lang="nb-NO" dirty="0" err="1"/>
              <a:t>review</a:t>
            </a:r>
            <a:endParaRPr lang="nb-NO" dirty="0"/>
          </a:p>
          <a:p>
            <a:pPr marL="180000" lvl="1" indent="-457200">
              <a:buFont typeface="Arial" panose="020B0604020202020204" pitchFamily="34" charset="0"/>
              <a:buChar char="•"/>
            </a:pPr>
            <a:r>
              <a:rPr lang="nb-NO" dirty="0"/>
              <a:t>Samtaler med enkelt</a:t>
            </a:r>
          </a:p>
          <a:p>
            <a:pPr lvl="1"/>
            <a:r>
              <a:rPr lang="nb-NO" dirty="0"/>
              <a:t>           personer og forfatter</a:t>
            </a:r>
          </a:p>
          <a:p>
            <a:pPr marL="457200" indent="-457200">
              <a:buAutoNum type="arabicPeriod"/>
            </a:pPr>
            <a:r>
              <a:rPr lang="nb-NO" dirty="0" err="1"/>
              <a:t>Walkthrough</a:t>
            </a:r>
            <a:endParaRPr lang="nb-NO" dirty="0"/>
          </a:p>
          <a:p>
            <a:pPr marL="180000" lvl="1" indent="-457200">
              <a:buFont typeface="Arial" panose="020B0604020202020204" pitchFamily="34" charset="0"/>
              <a:buChar char="•"/>
            </a:pPr>
            <a:r>
              <a:rPr lang="nb-NO" dirty="0"/>
              <a:t>Gjennomgang av dokumenter med</a:t>
            </a:r>
          </a:p>
          <a:p>
            <a:pPr marL="180000" lvl="1" indent="-457200">
              <a:buFont typeface="Arial" panose="020B0604020202020204" pitchFamily="34" charset="0"/>
              <a:buChar char="•"/>
            </a:pPr>
            <a:r>
              <a:rPr lang="nb-NO" dirty="0"/>
              <a:t>forfatter</a:t>
            </a:r>
          </a:p>
          <a:p>
            <a:pPr marL="457200" indent="-457200">
              <a:buAutoNum type="arabicPeriod"/>
            </a:pPr>
            <a:r>
              <a:rPr lang="nb-NO" dirty="0"/>
              <a:t>Technical </a:t>
            </a:r>
            <a:r>
              <a:rPr lang="nb-NO" dirty="0" err="1"/>
              <a:t>review</a:t>
            </a:r>
            <a:endParaRPr lang="nb-NO" dirty="0"/>
          </a:p>
          <a:p>
            <a:pPr marL="180000" lvl="1" indent="-457200">
              <a:buFont typeface="Arial" panose="020B0604020202020204" pitchFamily="34" charset="0"/>
              <a:buChar char="•"/>
            </a:pPr>
            <a:r>
              <a:rPr lang="nb-NO" dirty="0"/>
              <a:t>Gjennomføres av spesialister</a:t>
            </a:r>
          </a:p>
          <a:p>
            <a:pPr marL="457200" indent="-457200">
              <a:buAutoNum type="arabicPeriod"/>
            </a:pPr>
            <a:r>
              <a:rPr lang="nb-NO" dirty="0" err="1"/>
              <a:t>Inspection</a:t>
            </a:r>
            <a:endParaRPr lang="nb-NO" dirty="0"/>
          </a:p>
          <a:p>
            <a:pPr marL="180000" lvl="1" indent="-457200">
              <a:buFont typeface="Arial" panose="020B0604020202020204" pitchFamily="34" charset="0"/>
              <a:buChar char="•"/>
            </a:pPr>
            <a:r>
              <a:rPr lang="nb-NO" dirty="0"/>
              <a:t>Ofte kalt formal </a:t>
            </a:r>
            <a:r>
              <a:rPr lang="nb-NO" dirty="0" err="1"/>
              <a:t>review</a:t>
            </a:r>
            <a:endParaRPr lang="nb-NO" dirty="0"/>
          </a:p>
          <a:p>
            <a:pPr marL="180000" lvl="1" indent="-457200">
              <a:buFont typeface="Arial" panose="020B0604020202020204" pitchFamily="34" charset="0"/>
              <a:buChar char="•"/>
            </a:pPr>
            <a:r>
              <a:rPr lang="nb-NO" dirty="0"/>
              <a:t>Ledes av en «moderator» </a:t>
            </a:r>
          </a:p>
          <a:p>
            <a:pPr marL="180000" lvl="1" indent="-457200">
              <a:buFont typeface="Arial" panose="020B0604020202020204" pitchFamily="34" charset="0"/>
              <a:buChar char="•"/>
            </a:pPr>
            <a:r>
              <a:rPr lang="nb-NO" dirty="0"/>
              <a:t>«</a:t>
            </a:r>
            <a:r>
              <a:rPr lang="nb-NO" dirty="0" err="1"/>
              <a:t>Scribe</a:t>
            </a:r>
            <a:r>
              <a:rPr lang="nb-NO" dirty="0"/>
              <a:t>» skriver referat</a:t>
            </a:r>
          </a:p>
        </p:txBody>
      </p:sp>
      <p:sp>
        <p:nvSpPr>
          <p:cNvPr id="4" name="Slide Number Placeholder 3"/>
          <p:cNvSpPr>
            <a:spLocks noGrp="1"/>
          </p:cNvSpPr>
          <p:nvPr>
            <p:ph type="sldNum" sz="quarter" idx="4"/>
          </p:nvPr>
        </p:nvSpPr>
        <p:spPr/>
        <p:txBody>
          <a:bodyPr/>
          <a:lstStyle/>
          <a:p>
            <a:fld id="{AF43E6FD-AB27-4108-A2FC-346BB5F75E3F}" type="slidenum">
              <a:rPr lang="fr-FR" smtClean="0"/>
              <a:pPr/>
              <a:t>61</a:t>
            </a:fld>
            <a:endParaRPr lang="fr-FR"/>
          </a:p>
        </p:txBody>
      </p:sp>
      <p:pic>
        <p:nvPicPr>
          <p:cNvPr id="3" name="Bilde 2"/>
          <p:cNvPicPr>
            <a:picLocks noChangeAspect="1"/>
          </p:cNvPicPr>
          <p:nvPr/>
        </p:nvPicPr>
        <p:blipFill>
          <a:blip r:embed="rId3"/>
          <a:stretch>
            <a:fillRect/>
          </a:stretch>
        </p:blipFill>
        <p:spPr>
          <a:xfrm>
            <a:off x="4937293" y="2204237"/>
            <a:ext cx="3645196" cy="3225092"/>
          </a:xfrm>
          <a:prstGeom prst="rect">
            <a:avLst/>
          </a:prstGeom>
        </p:spPr>
      </p:pic>
    </p:spTree>
    <p:extLst>
      <p:ext uri="{BB962C8B-B14F-4D97-AF65-F5344CB8AC3E}">
        <p14:creationId xmlns:p14="http://schemas.microsoft.com/office/powerpoint/2010/main" val="40397752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Rektangel 3"/>
          <p:cNvSpPr/>
          <p:nvPr/>
        </p:nvSpPr>
        <p:spPr>
          <a:xfrm>
            <a:off x="4047368" y="1700001"/>
            <a:ext cx="277640" cy="584775"/>
          </a:xfrm>
          <a:prstGeom prst="rect">
            <a:avLst/>
          </a:prstGeom>
        </p:spPr>
        <p:txBody>
          <a:bodyPr wrap="none">
            <a:spAutoFit/>
          </a:bodyPr>
          <a:lstStyle/>
          <a:p>
            <a:pPr algn="ctr">
              <a:defRPr/>
            </a:pPr>
            <a:r>
              <a:rPr lang="nb-NO" sz="3200" dirty="0"/>
              <a:t> </a:t>
            </a:r>
          </a:p>
        </p:txBody>
      </p:sp>
      <p:sp>
        <p:nvSpPr>
          <p:cNvPr id="5" name="Content Placeholder 1"/>
          <p:cNvSpPr txBox="1">
            <a:spLocks/>
          </p:cNvSpPr>
          <p:nvPr/>
        </p:nvSpPr>
        <p:spPr>
          <a:xfrm>
            <a:off x="454495" y="1571015"/>
            <a:ext cx="3974880" cy="4678456"/>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000" b="1" dirty="0">
                <a:latin typeface="+mn-lt"/>
              </a:rPr>
              <a:t>BLACK BOX</a:t>
            </a:r>
          </a:p>
          <a:p>
            <a:pPr>
              <a:buFont typeface="Arial" pitchFamily="34" charset="0"/>
              <a:buNone/>
              <a:defRPr/>
            </a:pPr>
            <a:r>
              <a:rPr lang="nb-NO" sz="2000" b="1" dirty="0">
                <a:latin typeface="+mn-lt"/>
              </a:rPr>
              <a:t>Spesifiserings-/</a:t>
            </a:r>
            <a:r>
              <a:rPr lang="nb-NO" sz="2000" b="1" dirty="0" err="1">
                <a:latin typeface="+mn-lt"/>
              </a:rPr>
              <a:t>Erfaringsbasert</a:t>
            </a:r>
            <a:endParaRPr lang="nb-NO" sz="2000" b="1" dirty="0">
              <a:latin typeface="+mn-lt"/>
            </a:endParaRPr>
          </a:p>
          <a:p>
            <a:pPr>
              <a:defRPr/>
            </a:pPr>
            <a:r>
              <a:rPr lang="nb-NO" sz="2000" dirty="0">
                <a:latin typeface="+mn-lt"/>
              </a:rPr>
              <a:t>Hva skal produktet levere?</a:t>
            </a:r>
          </a:p>
          <a:p>
            <a:pPr>
              <a:defRPr/>
            </a:pPr>
            <a:r>
              <a:rPr lang="nb-NO" sz="2000" dirty="0">
                <a:latin typeface="+mn-lt"/>
              </a:rPr>
              <a:t>Funksjonell test</a:t>
            </a:r>
          </a:p>
          <a:p>
            <a:pPr>
              <a:defRPr/>
            </a:pPr>
            <a:r>
              <a:rPr lang="nb-NO" sz="2000" dirty="0">
                <a:latin typeface="+mn-lt"/>
              </a:rPr>
              <a:t>Funksjonalitet</a:t>
            </a:r>
          </a:p>
          <a:p>
            <a:pPr>
              <a:defRPr/>
            </a:pPr>
            <a:r>
              <a:rPr lang="nb-NO" sz="2000" dirty="0">
                <a:solidFill>
                  <a:srgbClr val="DBD9D8">
                    <a:lumMod val="50000"/>
                  </a:srgbClr>
                </a:solidFill>
                <a:latin typeface="+mn-lt"/>
              </a:rPr>
              <a:t>Brukervennlighet </a:t>
            </a:r>
          </a:p>
          <a:p>
            <a:pPr>
              <a:defRPr/>
            </a:pPr>
            <a:endParaRPr lang="nb-NO" dirty="0"/>
          </a:p>
          <a:p>
            <a:pPr>
              <a:defRPr/>
            </a:pPr>
            <a:endParaRPr lang="nb-NO" dirty="0"/>
          </a:p>
        </p:txBody>
      </p:sp>
      <p:pic>
        <p:nvPicPr>
          <p:cNvPr id="6" name="Bilde 4"/>
          <p:cNvPicPr>
            <a:picLocks noChangeAspect="1"/>
          </p:cNvPicPr>
          <p:nvPr/>
        </p:nvPicPr>
        <p:blipFill>
          <a:blip r:embed="rId2"/>
          <a:stretch>
            <a:fillRect/>
          </a:stretch>
        </p:blipFill>
        <p:spPr>
          <a:xfrm>
            <a:off x="1700069" y="4662448"/>
            <a:ext cx="1673190" cy="1472407"/>
          </a:xfrm>
          <a:prstGeom prst="rect">
            <a:avLst/>
          </a:prstGeom>
        </p:spPr>
      </p:pic>
      <p:sp>
        <p:nvSpPr>
          <p:cNvPr id="7" name="Content Placeholder 2"/>
          <p:cNvSpPr txBox="1">
            <a:spLocks/>
          </p:cNvSpPr>
          <p:nvPr/>
        </p:nvSpPr>
        <p:spPr>
          <a:xfrm>
            <a:off x="5079117" y="1484313"/>
            <a:ext cx="3888432" cy="49685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000" b="1" dirty="0">
                <a:latin typeface="+mn-lt"/>
              </a:rPr>
              <a:t>WHITE BOX</a:t>
            </a:r>
          </a:p>
          <a:p>
            <a:pPr>
              <a:buFont typeface="Arial" pitchFamily="34" charset="0"/>
              <a:buNone/>
              <a:defRPr/>
            </a:pPr>
            <a:r>
              <a:rPr lang="nb-NO" sz="2000" b="1" dirty="0">
                <a:latin typeface="+mn-lt"/>
              </a:rPr>
              <a:t>Strukturbasert</a:t>
            </a:r>
          </a:p>
          <a:p>
            <a:pPr>
              <a:defRPr/>
            </a:pPr>
            <a:r>
              <a:rPr lang="nb-NO" sz="2000" dirty="0">
                <a:latin typeface="+mn-lt"/>
              </a:rPr>
              <a:t>Hvordan er systemet bygget opp?</a:t>
            </a:r>
          </a:p>
          <a:p>
            <a:pPr>
              <a:defRPr/>
            </a:pPr>
            <a:r>
              <a:rPr lang="nb-NO" sz="2000" dirty="0">
                <a:latin typeface="+mn-lt"/>
              </a:rPr>
              <a:t>Teknisk test</a:t>
            </a:r>
          </a:p>
          <a:p>
            <a:pPr>
              <a:defRPr/>
            </a:pPr>
            <a:r>
              <a:rPr lang="nb-NO" sz="2000" dirty="0">
                <a:latin typeface="+mn-lt"/>
              </a:rPr>
              <a:t>Utvikling</a:t>
            </a:r>
          </a:p>
          <a:p>
            <a:pPr>
              <a:defRPr/>
            </a:pPr>
            <a:r>
              <a:rPr lang="nb-NO" sz="2000" dirty="0">
                <a:latin typeface="+mn-lt"/>
              </a:rPr>
              <a:t>Struktur</a:t>
            </a:r>
          </a:p>
          <a:p>
            <a:pPr>
              <a:defRPr/>
            </a:pPr>
            <a:r>
              <a:rPr lang="nb-NO" sz="2000" dirty="0">
                <a:latin typeface="+mn-lt"/>
              </a:rPr>
              <a:t>Komponenter </a:t>
            </a:r>
          </a:p>
        </p:txBody>
      </p:sp>
      <p:pic>
        <p:nvPicPr>
          <p:cNvPr id="8" name="Bilde 5"/>
          <p:cNvPicPr>
            <a:picLocks noChangeAspect="1"/>
          </p:cNvPicPr>
          <p:nvPr/>
        </p:nvPicPr>
        <p:blipFill>
          <a:blip r:embed="rId3"/>
          <a:stretch>
            <a:fillRect/>
          </a:stretch>
        </p:blipFill>
        <p:spPr>
          <a:xfrm>
            <a:off x="6444208" y="4293096"/>
            <a:ext cx="1819275" cy="1657350"/>
          </a:xfrm>
          <a:prstGeom prst="rect">
            <a:avLst/>
          </a:prstGeom>
        </p:spPr>
      </p:pic>
      <p:sp>
        <p:nvSpPr>
          <p:cNvPr id="10" name="Tittel 9"/>
          <p:cNvSpPr>
            <a:spLocks noGrp="1"/>
          </p:cNvSpPr>
          <p:nvPr>
            <p:ph type="title"/>
          </p:nvPr>
        </p:nvSpPr>
        <p:spPr/>
        <p:txBody>
          <a:bodyPr/>
          <a:lstStyle/>
          <a:p>
            <a:r>
              <a:rPr lang="en-US" dirty="0" err="1"/>
              <a:t>Dynamisk</a:t>
            </a:r>
            <a:r>
              <a:rPr lang="en-US" dirty="0"/>
              <a:t> testing</a:t>
            </a:r>
          </a:p>
        </p:txBody>
      </p:sp>
    </p:spTree>
    <p:extLst>
      <p:ext uri="{BB962C8B-B14F-4D97-AF65-F5344CB8AC3E}">
        <p14:creationId xmlns:p14="http://schemas.microsoft.com/office/powerpoint/2010/main" val="420003933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05/09/2018</a:t>
            </a:fld>
            <a:endParaRPr lang="en-GB" dirty="0">
              <a:solidFill>
                <a:srgbClr val="494A4B"/>
              </a:solidFill>
              <a:latin typeface="Arial"/>
            </a:endParaRPr>
          </a:p>
        </p:txBody>
      </p:sp>
      <p:sp>
        <p:nvSpPr>
          <p:cNvPr id="5" name="Content Placeholder 1"/>
          <p:cNvSpPr txBox="1">
            <a:spLocks/>
          </p:cNvSpPr>
          <p:nvPr/>
        </p:nvSpPr>
        <p:spPr>
          <a:xfrm>
            <a:off x="173441" y="2203561"/>
            <a:ext cx="3974880" cy="4678456"/>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000" b="1" dirty="0">
                <a:latin typeface="+mn-lt"/>
              </a:rPr>
              <a:t>BLACK BOX</a:t>
            </a:r>
          </a:p>
          <a:p>
            <a:pPr>
              <a:buFont typeface="Arial" pitchFamily="34" charset="0"/>
              <a:buNone/>
              <a:defRPr/>
            </a:pPr>
            <a:r>
              <a:rPr lang="nb-NO" sz="2000" b="1" dirty="0">
                <a:latin typeface="+mn-lt"/>
              </a:rPr>
              <a:t>Spesifiserings-/</a:t>
            </a:r>
            <a:r>
              <a:rPr lang="nb-NO" sz="2000" b="1" dirty="0" err="1">
                <a:latin typeface="+mn-lt"/>
              </a:rPr>
              <a:t>Erfaringsbasert</a:t>
            </a:r>
            <a:endParaRPr lang="nb-NO" sz="2000" b="1" dirty="0">
              <a:latin typeface="+mn-lt"/>
            </a:endParaRPr>
          </a:p>
          <a:p>
            <a:pPr>
              <a:defRPr/>
            </a:pPr>
            <a:r>
              <a:rPr lang="nb-NO" dirty="0" err="1">
                <a:latin typeface="+mn-lt"/>
              </a:rPr>
              <a:t>Equivalence</a:t>
            </a:r>
            <a:r>
              <a:rPr lang="nb-NO" dirty="0">
                <a:latin typeface="+mn-lt"/>
              </a:rPr>
              <a:t> </a:t>
            </a:r>
            <a:r>
              <a:rPr lang="nb-NO" dirty="0" err="1">
                <a:latin typeface="+mn-lt"/>
              </a:rPr>
              <a:t>partitioning</a:t>
            </a:r>
            <a:endParaRPr lang="nb-NO" dirty="0">
              <a:latin typeface="+mn-lt"/>
            </a:endParaRPr>
          </a:p>
          <a:p>
            <a:pPr>
              <a:defRPr/>
            </a:pPr>
            <a:r>
              <a:rPr lang="nb-NO" dirty="0" err="1">
                <a:solidFill>
                  <a:srgbClr val="DBD9D8">
                    <a:lumMod val="50000"/>
                  </a:srgbClr>
                </a:solidFill>
                <a:latin typeface="+mn-lt"/>
              </a:rPr>
              <a:t>Boundary</a:t>
            </a:r>
            <a:r>
              <a:rPr lang="nb-NO" dirty="0">
                <a:solidFill>
                  <a:srgbClr val="DBD9D8">
                    <a:lumMod val="50000"/>
                  </a:srgbClr>
                </a:solidFill>
                <a:latin typeface="+mn-lt"/>
              </a:rPr>
              <a:t> Value Analysis</a:t>
            </a:r>
          </a:p>
          <a:p>
            <a:pPr>
              <a:defRPr/>
            </a:pPr>
            <a:r>
              <a:rPr lang="nb-NO" dirty="0">
                <a:solidFill>
                  <a:srgbClr val="DBD9D8">
                    <a:lumMod val="50000"/>
                  </a:srgbClr>
                </a:solidFill>
                <a:latin typeface="+mn-lt"/>
              </a:rPr>
              <a:t>State </a:t>
            </a:r>
            <a:r>
              <a:rPr lang="nb-NO" dirty="0" err="1">
                <a:solidFill>
                  <a:srgbClr val="DBD9D8">
                    <a:lumMod val="50000"/>
                  </a:srgbClr>
                </a:solidFill>
                <a:latin typeface="+mn-lt"/>
              </a:rPr>
              <a:t>transition</a:t>
            </a:r>
            <a:r>
              <a:rPr lang="nb-NO" dirty="0">
                <a:solidFill>
                  <a:srgbClr val="DBD9D8">
                    <a:lumMod val="50000"/>
                  </a:srgbClr>
                </a:solidFill>
                <a:latin typeface="+mn-lt"/>
              </a:rPr>
              <a:t> testing</a:t>
            </a:r>
          </a:p>
          <a:p>
            <a:pPr>
              <a:defRPr/>
            </a:pPr>
            <a:r>
              <a:rPr lang="nb-NO" dirty="0" err="1">
                <a:solidFill>
                  <a:srgbClr val="DBD9D8">
                    <a:lumMod val="50000"/>
                  </a:srgbClr>
                </a:solidFill>
                <a:latin typeface="+mn-lt"/>
              </a:rPr>
              <a:t>Desision</a:t>
            </a:r>
            <a:r>
              <a:rPr lang="nb-NO" dirty="0">
                <a:solidFill>
                  <a:srgbClr val="DBD9D8">
                    <a:lumMod val="50000"/>
                  </a:srgbClr>
                </a:solidFill>
                <a:latin typeface="+mn-lt"/>
              </a:rPr>
              <a:t> </a:t>
            </a:r>
            <a:r>
              <a:rPr lang="nb-NO" dirty="0" err="1">
                <a:solidFill>
                  <a:srgbClr val="DBD9D8">
                    <a:lumMod val="50000"/>
                  </a:srgbClr>
                </a:solidFill>
                <a:latin typeface="+mn-lt"/>
              </a:rPr>
              <a:t>tables</a:t>
            </a:r>
            <a:endParaRPr lang="nb-NO" dirty="0">
              <a:solidFill>
                <a:srgbClr val="DBD9D8">
                  <a:lumMod val="50000"/>
                </a:srgbClr>
              </a:solidFill>
              <a:latin typeface="+mn-lt"/>
            </a:endParaRPr>
          </a:p>
          <a:p>
            <a:pPr>
              <a:defRPr/>
            </a:pPr>
            <a:r>
              <a:rPr lang="nb-NO" dirty="0" err="1">
                <a:solidFill>
                  <a:srgbClr val="DBD9D8">
                    <a:lumMod val="50000"/>
                  </a:srgbClr>
                </a:solidFill>
                <a:latin typeface="+mn-lt"/>
              </a:rPr>
              <a:t>Use</a:t>
            </a:r>
            <a:r>
              <a:rPr lang="nb-NO" dirty="0">
                <a:solidFill>
                  <a:srgbClr val="DBD9D8">
                    <a:lumMod val="50000"/>
                  </a:srgbClr>
                </a:solidFill>
                <a:latin typeface="+mn-lt"/>
              </a:rPr>
              <a:t> case</a:t>
            </a:r>
          </a:p>
          <a:p>
            <a:pPr>
              <a:defRPr/>
            </a:pPr>
            <a:r>
              <a:rPr lang="nb-NO" dirty="0" err="1">
                <a:solidFill>
                  <a:srgbClr val="DBD9D8">
                    <a:lumMod val="50000"/>
                  </a:srgbClr>
                </a:solidFill>
                <a:latin typeface="+mn-lt"/>
              </a:rPr>
              <a:t>Error</a:t>
            </a:r>
            <a:r>
              <a:rPr lang="nb-NO" dirty="0">
                <a:solidFill>
                  <a:srgbClr val="DBD9D8">
                    <a:lumMod val="50000"/>
                  </a:srgbClr>
                </a:solidFill>
                <a:latin typeface="+mn-lt"/>
              </a:rPr>
              <a:t> </a:t>
            </a:r>
            <a:r>
              <a:rPr lang="nb-NO" dirty="0" err="1">
                <a:solidFill>
                  <a:srgbClr val="DBD9D8">
                    <a:lumMod val="50000"/>
                  </a:srgbClr>
                </a:solidFill>
                <a:latin typeface="+mn-lt"/>
              </a:rPr>
              <a:t>guessing</a:t>
            </a:r>
            <a:endParaRPr lang="nb-NO" dirty="0">
              <a:solidFill>
                <a:srgbClr val="DBD9D8">
                  <a:lumMod val="50000"/>
                </a:srgbClr>
              </a:solidFill>
              <a:latin typeface="+mn-lt"/>
            </a:endParaRPr>
          </a:p>
          <a:p>
            <a:pPr>
              <a:defRPr/>
            </a:pPr>
            <a:r>
              <a:rPr lang="nb-NO" dirty="0" err="1">
                <a:solidFill>
                  <a:srgbClr val="DBD9D8">
                    <a:lumMod val="50000"/>
                  </a:srgbClr>
                </a:solidFill>
                <a:latin typeface="+mn-lt"/>
              </a:rPr>
              <a:t>Exploratory</a:t>
            </a:r>
            <a:r>
              <a:rPr lang="nb-NO" dirty="0">
                <a:solidFill>
                  <a:srgbClr val="DBD9D8">
                    <a:lumMod val="50000"/>
                  </a:srgbClr>
                </a:solidFill>
                <a:latin typeface="+mn-lt"/>
              </a:rPr>
              <a:t> testing</a:t>
            </a:r>
          </a:p>
          <a:p>
            <a:pPr>
              <a:defRPr/>
            </a:pPr>
            <a:endParaRPr lang="nb-NO" sz="2000" dirty="0">
              <a:solidFill>
                <a:srgbClr val="DBD9D8">
                  <a:lumMod val="50000"/>
                </a:srgbClr>
              </a:solidFill>
            </a:endParaRPr>
          </a:p>
          <a:p>
            <a:pPr marL="0" indent="0">
              <a:buNone/>
              <a:defRPr/>
            </a:pPr>
            <a:endParaRPr lang="nb-NO" sz="2000" dirty="0">
              <a:solidFill>
                <a:srgbClr val="DBD9D8">
                  <a:lumMod val="50000"/>
                </a:srgbClr>
              </a:solidFill>
            </a:endParaRPr>
          </a:p>
          <a:p>
            <a:pPr>
              <a:defRPr/>
            </a:pPr>
            <a:endParaRPr lang="nb-NO" dirty="0"/>
          </a:p>
          <a:p>
            <a:pPr>
              <a:defRPr/>
            </a:pPr>
            <a:endParaRPr lang="nb-NO" dirty="0"/>
          </a:p>
        </p:txBody>
      </p:sp>
      <p:sp>
        <p:nvSpPr>
          <p:cNvPr id="6" name="Content Placeholder 2"/>
          <p:cNvSpPr txBox="1">
            <a:spLocks/>
          </p:cNvSpPr>
          <p:nvPr/>
        </p:nvSpPr>
        <p:spPr>
          <a:xfrm>
            <a:off x="4932040" y="2199877"/>
            <a:ext cx="3888432" cy="496855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000" b="1" dirty="0">
                <a:latin typeface="+mn-lt"/>
              </a:rPr>
              <a:t>WHITE BOX</a:t>
            </a:r>
          </a:p>
          <a:p>
            <a:pPr>
              <a:buFont typeface="Arial" pitchFamily="34" charset="0"/>
              <a:buNone/>
              <a:defRPr/>
            </a:pPr>
            <a:r>
              <a:rPr lang="nb-NO" sz="2000" b="1" dirty="0">
                <a:latin typeface="+mn-lt"/>
              </a:rPr>
              <a:t>Strukturbasert</a:t>
            </a:r>
          </a:p>
          <a:p>
            <a:pPr>
              <a:defRPr/>
            </a:pPr>
            <a:r>
              <a:rPr lang="nb-NO" sz="2000" dirty="0" err="1">
                <a:latin typeface="+mn-lt"/>
              </a:rPr>
              <a:t>Condition</a:t>
            </a:r>
            <a:r>
              <a:rPr lang="nb-NO" sz="2000" dirty="0">
                <a:latin typeface="+mn-lt"/>
              </a:rPr>
              <a:t> </a:t>
            </a:r>
            <a:r>
              <a:rPr lang="nb-NO" sz="2000" dirty="0" err="1">
                <a:latin typeface="+mn-lt"/>
              </a:rPr>
              <a:t>coverage</a:t>
            </a:r>
            <a:endParaRPr lang="nb-NO" sz="2000" dirty="0">
              <a:latin typeface="+mn-lt"/>
            </a:endParaRPr>
          </a:p>
          <a:p>
            <a:pPr>
              <a:defRPr/>
            </a:pPr>
            <a:r>
              <a:rPr lang="nb-NO" sz="2000" dirty="0">
                <a:latin typeface="+mn-lt"/>
              </a:rPr>
              <a:t>State </a:t>
            </a:r>
            <a:r>
              <a:rPr lang="nb-NO" sz="2000" dirty="0" err="1">
                <a:latin typeface="+mn-lt"/>
              </a:rPr>
              <a:t>transition</a:t>
            </a:r>
            <a:r>
              <a:rPr lang="nb-NO" sz="2000" dirty="0">
                <a:latin typeface="+mn-lt"/>
              </a:rPr>
              <a:t> </a:t>
            </a:r>
            <a:r>
              <a:rPr lang="nb-NO" sz="2000" dirty="0" err="1">
                <a:latin typeface="+mn-lt"/>
              </a:rPr>
              <a:t>coverage</a:t>
            </a:r>
            <a:endParaRPr lang="nb-NO" sz="2000" dirty="0">
              <a:latin typeface="+mn-lt"/>
            </a:endParaRPr>
          </a:p>
          <a:p>
            <a:pPr>
              <a:defRPr/>
            </a:pPr>
            <a:r>
              <a:rPr lang="nb-NO" sz="2000" dirty="0" err="1">
                <a:latin typeface="+mn-lt"/>
              </a:rPr>
              <a:t>Multible</a:t>
            </a:r>
            <a:r>
              <a:rPr lang="nb-NO" sz="2000" dirty="0">
                <a:latin typeface="+mn-lt"/>
              </a:rPr>
              <a:t> </a:t>
            </a:r>
            <a:r>
              <a:rPr lang="nb-NO" sz="2000" dirty="0" err="1">
                <a:latin typeface="+mn-lt"/>
              </a:rPr>
              <a:t>transition</a:t>
            </a:r>
            <a:r>
              <a:rPr lang="nb-NO" sz="2000" dirty="0">
                <a:latin typeface="+mn-lt"/>
              </a:rPr>
              <a:t> </a:t>
            </a:r>
            <a:r>
              <a:rPr lang="nb-NO" sz="2000" dirty="0" err="1">
                <a:latin typeface="+mn-lt"/>
              </a:rPr>
              <a:t>coverage</a:t>
            </a:r>
            <a:endParaRPr lang="nb-NO" sz="2000" dirty="0">
              <a:latin typeface="+mn-lt"/>
            </a:endParaRPr>
          </a:p>
          <a:p>
            <a:pPr>
              <a:defRPr/>
            </a:pPr>
            <a:r>
              <a:rPr lang="nb-NO" sz="2000" dirty="0">
                <a:latin typeface="+mn-lt"/>
              </a:rPr>
              <a:t>Statement </a:t>
            </a:r>
            <a:r>
              <a:rPr lang="nb-NO" sz="2000" dirty="0" err="1">
                <a:latin typeface="+mn-lt"/>
              </a:rPr>
              <a:t>coverage</a:t>
            </a:r>
            <a:endParaRPr lang="nb-NO" sz="2000" dirty="0">
              <a:latin typeface="+mn-lt"/>
            </a:endParaRPr>
          </a:p>
          <a:p>
            <a:pPr>
              <a:defRPr/>
            </a:pPr>
            <a:endParaRPr lang="nb-NO" sz="2000" dirty="0"/>
          </a:p>
        </p:txBody>
      </p:sp>
      <p:pic>
        <p:nvPicPr>
          <p:cNvPr id="7" name="Bilde 9"/>
          <p:cNvPicPr>
            <a:picLocks noChangeAspect="1"/>
          </p:cNvPicPr>
          <p:nvPr/>
        </p:nvPicPr>
        <p:blipFill>
          <a:blip r:embed="rId3"/>
          <a:stretch>
            <a:fillRect/>
          </a:stretch>
        </p:blipFill>
        <p:spPr>
          <a:xfrm>
            <a:off x="2262956" y="4956460"/>
            <a:ext cx="1588965" cy="1398289"/>
          </a:xfrm>
          <a:prstGeom prst="rect">
            <a:avLst/>
          </a:prstGeom>
        </p:spPr>
      </p:pic>
      <p:pic>
        <p:nvPicPr>
          <p:cNvPr id="8" name="Bilde 4"/>
          <p:cNvPicPr>
            <a:picLocks noChangeAspect="1"/>
          </p:cNvPicPr>
          <p:nvPr/>
        </p:nvPicPr>
        <p:blipFill>
          <a:blip r:embed="rId4"/>
          <a:stretch>
            <a:fillRect/>
          </a:stretch>
        </p:blipFill>
        <p:spPr>
          <a:xfrm>
            <a:off x="5652121" y="5009467"/>
            <a:ext cx="1656184" cy="1508775"/>
          </a:xfrm>
          <a:prstGeom prst="rect">
            <a:avLst/>
          </a:prstGeom>
        </p:spPr>
      </p:pic>
      <p:sp>
        <p:nvSpPr>
          <p:cNvPr id="9" name="Tittel 8"/>
          <p:cNvSpPr>
            <a:spLocks noGrp="1"/>
          </p:cNvSpPr>
          <p:nvPr>
            <p:ph type="title"/>
          </p:nvPr>
        </p:nvSpPr>
        <p:spPr/>
        <p:txBody>
          <a:bodyPr/>
          <a:lstStyle/>
          <a:p>
            <a:r>
              <a:rPr lang="en-US" dirty="0"/>
              <a:t>Black Box </a:t>
            </a:r>
            <a:r>
              <a:rPr lang="en-US" dirty="0" err="1"/>
              <a:t>og</a:t>
            </a:r>
            <a:r>
              <a:rPr lang="en-US" dirty="0"/>
              <a:t> White Box</a:t>
            </a:r>
          </a:p>
        </p:txBody>
      </p:sp>
      <p:sp>
        <p:nvSpPr>
          <p:cNvPr id="10" name="Plassholder for innhold 9"/>
          <p:cNvSpPr>
            <a:spLocks noGrp="1"/>
          </p:cNvSpPr>
          <p:nvPr>
            <p:ph sz="quarter" idx="13"/>
          </p:nvPr>
        </p:nvSpPr>
        <p:spPr/>
        <p:txBody>
          <a:bodyPr/>
          <a:lstStyle/>
          <a:p>
            <a:endParaRPr lang="en-US" dirty="0"/>
          </a:p>
        </p:txBody>
      </p:sp>
    </p:spTree>
    <p:extLst>
      <p:ext uri="{BB962C8B-B14F-4D97-AF65-F5344CB8AC3E}">
        <p14:creationId xmlns:p14="http://schemas.microsoft.com/office/powerpoint/2010/main" val="86241666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bunntekst 2"/>
          <p:cNvSpPr>
            <a:spLocks noGrp="1"/>
          </p:cNvSpPr>
          <p:nvPr>
            <p:ph type="ftr" sz="quarter" idx="11"/>
          </p:nvPr>
        </p:nvSpPr>
        <p:spPr/>
        <p:txBody>
          <a:bodyPr/>
          <a:lstStyle/>
          <a:p>
            <a:endParaRPr lang="fr-FR" dirty="0"/>
          </a:p>
        </p:txBody>
      </p:sp>
      <p:sp>
        <p:nvSpPr>
          <p:cNvPr id="4" name="Plassholder for lysbildenummer 3"/>
          <p:cNvSpPr>
            <a:spLocks noGrp="1"/>
          </p:cNvSpPr>
          <p:nvPr>
            <p:ph type="sldNum" sz="quarter" idx="12"/>
          </p:nvPr>
        </p:nvSpPr>
        <p:spPr/>
        <p:txBody>
          <a:bodyPr/>
          <a:lstStyle/>
          <a:p>
            <a:fld id="{AF43E6FD-AB27-4108-A2FC-346BB5F75E3F}" type="slidenum">
              <a:rPr lang="fr-FR" smtClean="0"/>
              <a:pPr/>
              <a:t>64</a:t>
            </a:fld>
            <a:endParaRPr lang="fr-FR"/>
          </a:p>
        </p:txBody>
      </p:sp>
      <p:sp>
        <p:nvSpPr>
          <p:cNvPr id="8" name="Title 3"/>
          <p:cNvSpPr txBox="1">
            <a:spLocks/>
          </p:cNvSpPr>
          <p:nvPr/>
        </p:nvSpPr>
        <p:spPr>
          <a:xfrm>
            <a:off x="1187624" y="2564904"/>
            <a:ext cx="6624736" cy="1406252"/>
          </a:xfrm>
          <a:prstGeom prst="rect">
            <a:avLst/>
          </a:prstGeom>
        </p:spPr>
        <p:txBody>
          <a:bodyPr vert="horz" lIns="0" tIns="0" rIns="0" bIns="0" rtlCol="0" anchor="t" anchorCtr="0">
            <a:noAutofit/>
          </a:bodyPr>
          <a:lstStyle>
            <a:lvl1pPr algn="l" defTabSz="914400" rtl="0" eaLnBrk="1" latinLnBrk="0" hangingPunct="1">
              <a:spcBef>
                <a:spcPct val="0"/>
              </a:spcBef>
              <a:buNone/>
              <a:defRPr sz="4500" kern="1200">
                <a:solidFill>
                  <a:srgbClr val="00B6DE"/>
                </a:solidFill>
                <a:latin typeface="Arial Narrow" pitchFamily="34" charset="0"/>
                <a:ea typeface="+mj-ea"/>
                <a:cs typeface="+mj-cs"/>
              </a:defRPr>
            </a:lvl1pPr>
          </a:lstStyle>
          <a:p>
            <a:pPr algn="ctr">
              <a:defRPr/>
            </a:pPr>
            <a:r>
              <a:rPr lang="nb-NO" dirty="0">
                <a:solidFill>
                  <a:schemeClr val="tx1"/>
                </a:solidFill>
                <a:latin typeface="+mn-lt"/>
              </a:rPr>
              <a:t>Spesifikasjonsbaserte /      </a:t>
            </a:r>
            <a:r>
              <a:rPr lang="nb-NO" dirty="0" err="1">
                <a:solidFill>
                  <a:schemeClr val="tx1"/>
                </a:solidFill>
                <a:latin typeface="+mn-lt"/>
              </a:rPr>
              <a:t>black</a:t>
            </a:r>
            <a:r>
              <a:rPr lang="nb-NO" dirty="0">
                <a:solidFill>
                  <a:schemeClr val="tx1"/>
                </a:solidFill>
                <a:latin typeface="+mn-lt"/>
              </a:rPr>
              <a:t> </a:t>
            </a:r>
            <a:r>
              <a:rPr lang="nb-NO" dirty="0" err="1">
                <a:solidFill>
                  <a:schemeClr val="tx1"/>
                </a:solidFill>
                <a:latin typeface="+mn-lt"/>
              </a:rPr>
              <a:t>box</a:t>
            </a:r>
            <a:r>
              <a:rPr lang="nb-NO" dirty="0">
                <a:solidFill>
                  <a:schemeClr val="tx1"/>
                </a:solidFill>
                <a:latin typeface="+mn-lt"/>
              </a:rPr>
              <a:t> testteknikker</a:t>
            </a:r>
          </a:p>
        </p:txBody>
      </p:sp>
    </p:spTree>
    <p:extLst>
      <p:ext uri="{BB962C8B-B14F-4D97-AF65-F5344CB8AC3E}">
        <p14:creationId xmlns:p14="http://schemas.microsoft.com/office/powerpoint/2010/main" val="61490582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5" name="Content Placeholder 5"/>
          <p:cNvSpPr txBox="1">
            <a:spLocks/>
          </p:cNvSpPr>
          <p:nvPr/>
        </p:nvSpPr>
        <p:spPr>
          <a:xfrm>
            <a:off x="620594" y="1967322"/>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sz="2000" dirty="0">
                <a:latin typeface="+mn-lt"/>
              </a:rPr>
              <a:t>Eple</a:t>
            </a:r>
          </a:p>
          <a:p>
            <a:pPr>
              <a:defRPr/>
            </a:pPr>
            <a:r>
              <a:rPr lang="nb-NO" sz="2000" dirty="0">
                <a:latin typeface="+mn-lt"/>
              </a:rPr>
              <a:t>Druer</a:t>
            </a:r>
          </a:p>
          <a:p>
            <a:pPr>
              <a:defRPr/>
            </a:pPr>
            <a:r>
              <a:rPr lang="nb-NO" sz="2000" dirty="0">
                <a:latin typeface="+mn-lt"/>
              </a:rPr>
              <a:t>Pærer</a:t>
            </a:r>
          </a:p>
          <a:p>
            <a:pPr>
              <a:defRPr/>
            </a:pPr>
            <a:r>
              <a:rPr lang="nb-NO" sz="2000" dirty="0">
                <a:latin typeface="+mn-lt"/>
              </a:rPr>
              <a:t>Jordbær</a:t>
            </a:r>
          </a:p>
          <a:p>
            <a:pPr>
              <a:defRPr/>
            </a:pPr>
            <a:r>
              <a:rPr lang="nb-NO" sz="2000" dirty="0">
                <a:latin typeface="+mn-lt"/>
              </a:rPr>
              <a:t>Melon</a:t>
            </a:r>
          </a:p>
          <a:p>
            <a:pPr>
              <a:defRPr/>
            </a:pPr>
            <a:r>
              <a:rPr lang="nb-NO" sz="2000" dirty="0">
                <a:latin typeface="+mn-lt"/>
              </a:rPr>
              <a:t>Papaya</a:t>
            </a:r>
            <a:r>
              <a:rPr lang="nb-NO" sz="2000" dirty="0"/>
              <a:t> </a:t>
            </a:r>
          </a:p>
        </p:txBody>
      </p:sp>
      <p:sp>
        <p:nvSpPr>
          <p:cNvPr id="6" name="Content Placeholder 6"/>
          <p:cNvSpPr txBox="1">
            <a:spLocks/>
          </p:cNvSpPr>
          <p:nvPr/>
        </p:nvSpPr>
        <p:spPr>
          <a:xfrm>
            <a:off x="5092933" y="2060848"/>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sz="2000" dirty="0">
                <a:latin typeface="+mn-lt"/>
              </a:rPr>
              <a:t>Appelsiner</a:t>
            </a:r>
          </a:p>
          <a:p>
            <a:pPr>
              <a:defRPr/>
            </a:pPr>
            <a:r>
              <a:rPr lang="nb-NO" sz="2000" dirty="0">
                <a:latin typeface="+mn-lt"/>
              </a:rPr>
              <a:t>Blåbær</a:t>
            </a:r>
          </a:p>
          <a:p>
            <a:pPr>
              <a:defRPr/>
            </a:pPr>
            <a:r>
              <a:rPr lang="nb-NO" sz="2000" dirty="0">
                <a:latin typeface="+mn-lt"/>
              </a:rPr>
              <a:t>Klementiner</a:t>
            </a:r>
          </a:p>
          <a:p>
            <a:pPr>
              <a:defRPr/>
            </a:pPr>
            <a:r>
              <a:rPr lang="nb-NO" sz="2000" dirty="0">
                <a:latin typeface="+mn-lt"/>
              </a:rPr>
              <a:t>Fersken</a:t>
            </a:r>
          </a:p>
          <a:p>
            <a:pPr>
              <a:defRPr/>
            </a:pPr>
            <a:r>
              <a:rPr lang="nb-NO" sz="2000" dirty="0">
                <a:latin typeface="+mn-lt"/>
              </a:rPr>
              <a:t>Ananas </a:t>
            </a:r>
          </a:p>
          <a:p>
            <a:pPr>
              <a:defRPr/>
            </a:pPr>
            <a:r>
              <a:rPr lang="nb-NO" sz="2000" dirty="0">
                <a:latin typeface="+mn-lt"/>
              </a:rPr>
              <a:t>Banan</a:t>
            </a:r>
          </a:p>
          <a:p>
            <a:pPr>
              <a:defRPr/>
            </a:pPr>
            <a:endParaRPr lang="nb-NO" sz="2000" dirty="0"/>
          </a:p>
          <a:p>
            <a:pPr>
              <a:defRPr/>
            </a:pPr>
            <a:endParaRPr lang="nb-NO" dirty="0"/>
          </a:p>
        </p:txBody>
      </p:sp>
      <p:sp>
        <p:nvSpPr>
          <p:cNvPr id="7" name="Tittel 6"/>
          <p:cNvSpPr>
            <a:spLocks noGrp="1"/>
          </p:cNvSpPr>
          <p:nvPr>
            <p:ph type="title"/>
          </p:nvPr>
        </p:nvSpPr>
        <p:spPr/>
        <p:txBody>
          <a:bodyPr/>
          <a:lstStyle/>
          <a:p>
            <a:r>
              <a:rPr lang="nb-NO" sz="2400" dirty="0"/>
              <a:t>Ekvivalensklasser – frukt øvelse </a:t>
            </a:r>
            <a:br>
              <a:rPr lang="nb-NO" sz="2400" dirty="0"/>
            </a:br>
            <a:endParaRPr lang="en-US" dirty="0"/>
          </a:p>
        </p:txBody>
      </p:sp>
    </p:spTree>
    <p:extLst>
      <p:ext uri="{BB962C8B-B14F-4D97-AF65-F5344CB8AC3E}">
        <p14:creationId xmlns:p14="http://schemas.microsoft.com/office/powerpoint/2010/main" val="15670339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nb-NO" sz="2400" dirty="0"/>
              <a:t>4</a:t>
            </a:r>
            <a:r>
              <a:rPr kumimoji="0" lang="nb-NO" sz="3200" b="0" i="0" u="none" strike="noStrike" kern="1200" cap="none" spc="0" normalizeH="0" baseline="0" noProof="0" dirty="0">
                <a:ln>
                  <a:noFill/>
                </a:ln>
                <a:solidFill>
                  <a:srgbClr val="FFFFFF"/>
                </a:solidFill>
                <a:effectLst/>
                <a:uLnTx/>
                <a:uFillTx/>
                <a:latin typeface="Arial" pitchFamily="34" charset="0"/>
                <a:cs typeface="Arial" pitchFamily="34" charset="0"/>
              </a:rPr>
              <a:t>. </a:t>
            </a:r>
            <a:r>
              <a:rPr kumimoji="0" lang="nb-NO" sz="2400" b="0" i="0" u="none" strike="noStrike" kern="1200" cap="none" spc="0" normalizeH="0" baseline="0" noProof="0" dirty="0">
                <a:ln>
                  <a:noFill/>
                </a:ln>
                <a:solidFill>
                  <a:srgbClr val="FFFFFF"/>
                </a:solidFill>
                <a:effectLst/>
                <a:uLnTx/>
                <a:uFillTx/>
                <a:latin typeface="+mn-lt"/>
                <a:cs typeface="Arial" pitchFamily="34" charset="0"/>
              </a:rPr>
              <a:t>TESTDESIGN</a:t>
            </a:r>
          </a:p>
        </p:txBody>
      </p:sp>
      <p:sp>
        <p:nvSpPr>
          <p:cNvPr id="5" name="Plassholder for innhold 1"/>
          <p:cNvSpPr txBox="1">
            <a:spLocks/>
          </p:cNvSpPr>
          <p:nvPr/>
        </p:nvSpPr>
        <p:spPr>
          <a:xfrm>
            <a:off x="464767" y="1700808"/>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Font typeface="Arial" pitchFamily="34" charset="0"/>
              <a:buNone/>
              <a:defRPr/>
            </a:pPr>
            <a:r>
              <a:rPr lang="nb-NO" dirty="0"/>
              <a:t>Klassifisere ut ifra:</a:t>
            </a:r>
          </a:p>
          <a:p>
            <a:pPr>
              <a:defRPr/>
            </a:pPr>
            <a:r>
              <a:rPr lang="nb-NO" dirty="0"/>
              <a:t>Bær</a:t>
            </a:r>
          </a:p>
          <a:p>
            <a:pPr>
              <a:defRPr/>
            </a:pPr>
            <a:r>
              <a:rPr lang="nb-NO" dirty="0"/>
              <a:t>Sitrus</a:t>
            </a:r>
          </a:p>
          <a:p>
            <a:pPr>
              <a:defRPr/>
            </a:pPr>
            <a:r>
              <a:rPr lang="nb-NO" dirty="0"/>
              <a:t>Annen frukt</a:t>
            </a:r>
          </a:p>
          <a:p>
            <a:pPr>
              <a:defRPr/>
            </a:pPr>
            <a:endParaRPr lang="nb-NO" dirty="0"/>
          </a:p>
          <a:p>
            <a:pPr marL="0" indent="0">
              <a:buFont typeface="Arial" pitchFamily="34" charset="0"/>
              <a:buNone/>
              <a:defRPr/>
            </a:pPr>
            <a:r>
              <a:rPr lang="nb-NO" dirty="0"/>
              <a:t>Farge:</a:t>
            </a:r>
          </a:p>
          <a:p>
            <a:pPr>
              <a:buFontTx/>
              <a:buChar char="-"/>
              <a:defRPr/>
            </a:pPr>
            <a:r>
              <a:rPr lang="nb-NO" dirty="0"/>
              <a:t>Gul</a:t>
            </a:r>
          </a:p>
          <a:p>
            <a:pPr>
              <a:buFontTx/>
              <a:buChar char="-"/>
              <a:defRPr/>
            </a:pPr>
            <a:r>
              <a:rPr lang="nb-NO" dirty="0"/>
              <a:t>Rød</a:t>
            </a:r>
          </a:p>
          <a:p>
            <a:pPr>
              <a:buFontTx/>
              <a:buChar char="-"/>
              <a:defRPr/>
            </a:pPr>
            <a:r>
              <a:rPr lang="nb-NO" dirty="0"/>
              <a:t>Blå</a:t>
            </a:r>
          </a:p>
          <a:p>
            <a:pPr>
              <a:buFontTx/>
              <a:buChar char="-"/>
              <a:defRPr/>
            </a:pPr>
            <a:r>
              <a:rPr lang="nb-NO" dirty="0"/>
              <a:t>Grønn</a:t>
            </a:r>
          </a:p>
          <a:p>
            <a:pPr marL="0" indent="0">
              <a:buFont typeface="Arial" pitchFamily="34" charset="0"/>
              <a:buNone/>
              <a:defRPr/>
            </a:pPr>
            <a:endParaRPr lang="nb-NO" dirty="0"/>
          </a:p>
          <a:p>
            <a:pPr>
              <a:defRPr/>
            </a:pPr>
            <a:endParaRPr lang="nb-NO" dirty="0"/>
          </a:p>
          <a:p>
            <a:pPr>
              <a:defRPr/>
            </a:pPr>
            <a:endParaRPr lang="nb-NO" dirty="0"/>
          </a:p>
          <a:p>
            <a:pPr>
              <a:defRPr/>
            </a:pPr>
            <a:endParaRPr lang="nb-NO" dirty="0"/>
          </a:p>
        </p:txBody>
      </p:sp>
      <p:sp>
        <p:nvSpPr>
          <p:cNvPr id="6" name="Plassholder for innhold 6"/>
          <p:cNvSpPr txBox="1">
            <a:spLocks/>
          </p:cNvSpPr>
          <p:nvPr/>
        </p:nvSpPr>
        <p:spPr>
          <a:xfrm>
            <a:off x="4716015" y="1733244"/>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dirty="0"/>
              <a:t>Klassifisere ut ifra:</a:t>
            </a:r>
          </a:p>
          <a:p>
            <a:pPr>
              <a:defRPr/>
            </a:pPr>
            <a:r>
              <a:rPr lang="nb-NO" dirty="0"/>
              <a:t>Hvilken frukt er det farligst å kaste på folk?</a:t>
            </a:r>
          </a:p>
          <a:p>
            <a:pPr marL="0" indent="0">
              <a:buFont typeface="Arial" pitchFamily="34" charset="0"/>
              <a:buNone/>
              <a:defRPr/>
            </a:pPr>
            <a:endParaRPr lang="nb-NO" dirty="0"/>
          </a:p>
        </p:txBody>
      </p:sp>
      <p:pic>
        <p:nvPicPr>
          <p:cNvPr id="7" name="Bilde 2"/>
          <p:cNvPicPr>
            <a:picLocks noChangeAspect="1"/>
          </p:cNvPicPr>
          <p:nvPr/>
        </p:nvPicPr>
        <p:blipFill>
          <a:blip r:embed="rId2"/>
          <a:stretch>
            <a:fillRect/>
          </a:stretch>
        </p:blipFill>
        <p:spPr>
          <a:xfrm>
            <a:off x="4790945" y="3140968"/>
            <a:ext cx="3324139" cy="3078286"/>
          </a:xfrm>
          <a:prstGeom prst="rect">
            <a:avLst/>
          </a:prstGeom>
        </p:spPr>
      </p:pic>
      <p:sp>
        <p:nvSpPr>
          <p:cNvPr id="3" name="Tittel 2"/>
          <p:cNvSpPr>
            <a:spLocks noGrp="1"/>
          </p:cNvSpPr>
          <p:nvPr>
            <p:ph type="title"/>
          </p:nvPr>
        </p:nvSpPr>
        <p:spPr>
          <a:xfrm>
            <a:off x="474390" y="404664"/>
            <a:ext cx="8115423" cy="576064"/>
          </a:xfrm>
        </p:spPr>
        <p:txBody>
          <a:bodyPr/>
          <a:lstStyle/>
          <a:p>
            <a:r>
              <a:rPr lang="nb-NO" sz="2400" dirty="0"/>
              <a:t>Forskjellige måter å klassifisere frukt..</a:t>
            </a:r>
            <a:br>
              <a:rPr lang="nb-NO" sz="2400" dirty="0"/>
            </a:br>
            <a:endParaRPr lang="en-US" dirty="0"/>
          </a:p>
        </p:txBody>
      </p:sp>
    </p:spTree>
    <p:extLst>
      <p:ext uri="{BB962C8B-B14F-4D97-AF65-F5344CB8AC3E}">
        <p14:creationId xmlns:p14="http://schemas.microsoft.com/office/powerpoint/2010/main" val="182822027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6" name="Rectangle 3"/>
          <p:cNvSpPr/>
          <p:nvPr/>
        </p:nvSpPr>
        <p:spPr>
          <a:xfrm>
            <a:off x="539574" y="1859406"/>
            <a:ext cx="7560840" cy="2554545"/>
          </a:xfrm>
          <a:prstGeom prst="rect">
            <a:avLst/>
          </a:prstGeom>
        </p:spPr>
        <p:txBody>
          <a:bodyPr wrap="square">
            <a:spAutoFit/>
          </a:bodyPr>
          <a:lstStyle/>
          <a:p>
            <a:pPr defTabSz="914400">
              <a:buFont typeface="Arial" pitchFamily="34" charset="0"/>
              <a:buChar char="•"/>
            </a:pPr>
            <a:r>
              <a:rPr lang="nb-NO" dirty="0">
                <a:solidFill>
                  <a:srgbClr val="063954"/>
                </a:solidFill>
                <a:latin typeface="Arial"/>
              </a:rPr>
              <a:t> </a:t>
            </a:r>
            <a:r>
              <a:rPr lang="nb-NO" sz="2000" dirty="0">
                <a:solidFill>
                  <a:srgbClr val="DBD9D8">
                    <a:lumMod val="25000"/>
                  </a:srgbClr>
                </a:solidFill>
              </a:rPr>
              <a:t>Systematisk teknikk til å redusere mengden av testcaser til et                                                                                                                            håndterbart nivå. </a:t>
            </a:r>
          </a:p>
          <a:p>
            <a:pPr defTabSz="914400">
              <a:buFont typeface="Arial" pitchFamily="34" charset="0"/>
              <a:buChar char="•"/>
            </a:pPr>
            <a:endParaRPr lang="nb-NO" sz="2000" dirty="0">
              <a:solidFill>
                <a:srgbClr val="DBD9D8">
                  <a:lumMod val="25000"/>
                </a:srgbClr>
              </a:solidFill>
            </a:endParaRPr>
          </a:p>
          <a:p>
            <a:pPr defTabSz="914400">
              <a:buFont typeface="Arial" pitchFamily="34" charset="0"/>
              <a:buChar char="•"/>
            </a:pPr>
            <a:endParaRPr lang="nb-NO" sz="2000" dirty="0">
              <a:solidFill>
                <a:srgbClr val="DBD9D8">
                  <a:lumMod val="25000"/>
                </a:srgbClr>
              </a:solidFill>
            </a:endParaRPr>
          </a:p>
          <a:p>
            <a:pPr defTabSz="914400">
              <a:buFont typeface="Arial" pitchFamily="34" charset="0"/>
              <a:buChar char="•"/>
            </a:pPr>
            <a:r>
              <a:rPr lang="nb-NO" sz="2000" dirty="0">
                <a:solidFill>
                  <a:srgbClr val="DBD9D8">
                    <a:lumMod val="25000"/>
                  </a:srgbClr>
                </a:solidFill>
              </a:rPr>
              <a:t>Påstand: Hvis en verdi fungerer innenfor et visst intervall så fungerer alle på samme måte. </a:t>
            </a:r>
          </a:p>
          <a:p>
            <a:pPr defTabSz="914400">
              <a:buFont typeface="Arial" pitchFamily="34" charset="0"/>
              <a:buChar char="•"/>
            </a:pPr>
            <a:endParaRPr lang="nb-NO" sz="2000" dirty="0">
              <a:solidFill>
                <a:srgbClr val="DBD9D8">
                  <a:lumMod val="25000"/>
                </a:srgbClr>
              </a:solidFill>
            </a:endParaRPr>
          </a:p>
          <a:p>
            <a:pPr defTabSz="914400"/>
            <a:endParaRPr lang="nb-NO" sz="2000" dirty="0">
              <a:solidFill>
                <a:srgbClr val="DBD9D8">
                  <a:lumMod val="25000"/>
                </a:srgbClr>
              </a:solidFill>
              <a:latin typeface="Arial"/>
            </a:endParaRPr>
          </a:p>
        </p:txBody>
      </p:sp>
      <p:pic>
        <p:nvPicPr>
          <p:cNvPr id="7" name="Picture 2" descr="https://encrypted-tbn1.gstatic.com/images?q=tbn:ANd9GcREfzOzRmLGxSObwtAD5Z2L4uuRPMy7_j6JOaSqz4l-MQRu5dEYzg"/>
          <p:cNvPicPr>
            <a:picLocks noChangeAspect="1" noChangeArrowheads="1"/>
          </p:cNvPicPr>
          <p:nvPr/>
        </p:nvPicPr>
        <p:blipFill>
          <a:blip r:embed="rId2" cstate="print"/>
          <a:srcRect/>
          <a:stretch>
            <a:fillRect/>
          </a:stretch>
        </p:blipFill>
        <p:spPr bwMode="auto">
          <a:xfrm>
            <a:off x="4788024" y="4075179"/>
            <a:ext cx="2736304" cy="1897033"/>
          </a:xfrm>
          <a:prstGeom prst="rect">
            <a:avLst/>
          </a:prstGeom>
          <a:noFill/>
        </p:spPr>
      </p:pic>
      <p:sp>
        <p:nvSpPr>
          <p:cNvPr id="5" name="Tittel 4"/>
          <p:cNvSpPr>
            <a:spLocks noGrp="1"/>
          </p:cNvSpPr>
          <p:nvPr>
            <p:ph type="title"/>
          </p:nvPr>
        </p:nvSpPr>
        <p:spPr/>
        <p:txBody>
          <a:bodyPr/>
          <a:lstStyle/>
          <a:p>
            <a:r>
              <a:rPr lang="nb-NO" sz="2400" dirty="0" err="1">
                <a:solidFill>
                  <a:srgbClr val="FFFFFF">
                    <a:lumMod val="50000"/>
                  </a:srgbClr>
                </a:solidFill>
              </a:rPr>
              <a:t>Equivalence</a:t>
            </a:r>
            <a:r>
              <a:rPr lang="nb-NO" sz="2400" dirty="0">
                <a:solidFill>
                  <a:srgbClr val="FFFFFF">
                    <a:lumMod val="50000"/>
                  </a:srgbClr>
                </a:solidFill>
              </a:rPr>
              <a:t> </a:t>
            </a:r>
            <a:r>
              <a:rPr lang="nb-NO" sz="2400" dirty="0" err="1">
                <a:solidFill>
                  <a:srgbClr val="FFFFFF">
                    <a:lumMod val="50000"/>
                  </a:srgbClr>
                </a:solidFill>
              </a:rPr>
              <a:t>partitioning</a:t>
            </a:r>
            <a:r>
              <a:rPr lang="nb-NO" sz="2400" dirty="0">
                <a:solidFill>
                  <a:srgbClr val="FFFFFF">
                    <a:lumMod val="50000"/>
                  </a:srgbClr>
                </a:solidFill>
              </a:rPr>
              <a:t> - Ekvivalensklasser</a:t>
            </a:r>
            <a:br>
              <a:rPr lang="nb-NO" sz="2400" dirty="0">
                <a:solidFill>
                  <a:srgbClr val="FFFFFF">
                    <a:lumMod val="50000"/>
                  </a:srgbClr>
                </a:solidFill>
              </a:rPr>
            </a:br>
            <a:endParaRPr lang="en-US" dirty="0"/>
          </a:p>
        </p:txBody>
      </p:sp>
    </p:spTree>
    <p:extLst>
      <p:ext uri="{BB962C8B-B14F-4D97-AF65-F5344CB8AC3E}">
        <p14:creationId xmlns:p14="http://schemas.microsoft.com/office/powerpoint/2010/main" val="28338989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nb-NO" sz="2400" dirty="0"/>
              <a:t>4</a:t>
            </a:r>
            <a:r>
              <a:rPr kumimoji="0" lang="nb-NO" sz="3200" b="0" i="0" u="none" strike="noStrike" kern="1200" cap="none" spc="0" normalizeH="0" baseline="0" noProof="0" dirty="0">
                <a:ln>
                  <a:noFill/>
                </a:ln>
                <a:solidFill>
                  <a:srgbClr val="FFFFFF"/>
                </a:solidFill>
                <a:effectLst/>
                <a:uLnTx/>
                <a:uFillTx/>
                <a:latin typeface="Arial" pitchFamily="34" charset="0"/>
                <a:cs typeface="Arial" pitchFamily="34" charset="0"/>
              </a:rPr>
              <a:t>. </a:t>
            </a:r>
            <a:r>
              <a:rPr kumimoji="0" lang="nb-NO" sz="2400" b="0" i="0" u="none" strike="noStrike" kern="1200" cap="none" spc="0" normalizeH="0" baseline="0" noProof="0" dirty="0">
                <a:ln>
                  <a:noFill/>
                </a:ln>
                <a:solidFill>
                  <a:srgbClr val="FFFFFF"/>
                </a:solidFill>
                <a:effectLst/>
                <a:uLnTx/>
                <a:uFillTx/>
                <a:latin typeface="+mn-lt"/>
                <a:cs typeface="Arial" pitchFamily="34" charset="0"/>
              </a:rPr>
              <a:t>TESTDESIGN</a:t>
            </a: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5" name="Content Placeholder 1"/>
          <p:cNvSpPr txBox="1">
            <a:spLocks/>
          </p:cNvSpPr>
          <p:nvPr/>
        </p:nvSpPr>
        <p:spPr>
          <a:xfrm>
            <a:off x="840507" y="1662330"/>
            <a:ext cx="7416000" cy="2305848"/>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sz="2000" dirty="0">
                <a:solidFill>
                  <a:srgbClr val="DBD9D8">
                    <a:lumMod val="25000"/>
                  </a:srgbClr>
                </a:solidFill>
                <a:latin typeface="+mn-lt"/>
              </a:rPr>
              <a:t>Systemets inndata deles i intervaller</a:t>
            </a:r>
          </a:p>
          <a:p>
            <a:pPr>
              <a:defRPr/>
            </a:pPr>
            <a:r>
              <a:rPr lang="nb-NO" sz="2000" dirty="0">
                <a:solidFill>
                  <a:srgbClr val="DBD9D8">
                    <a:lumMod val="25000"/>
                  </a:srgbClr>
                </a:solidFill>
                <a:latin typeface="+mn-lt"/>
              </a:rPr>
              <a:t>En ekvivalensklasse er en datamengde der alle elementene behandles likt</a:t>
            </a:r>
          </a:p>
          <a:p>
            <a:pPr>
              <a:defRPr/>
            </a:pPr>
            <a:r>
              <a:rPr lang="nb-NO" sz="2000" dirty="0">
                <a:solidFill>
                  <a:srgbClr val="DBD9D8">
                    <a:lumMod val="25000"/>
                  </a:srgbClr>
                </a:solidFill>
                <a:latin typeface="+mn-lt"/>
              </a:rPr>
              <a:t>Ekvivalensklasser kan identifiseres fra spesifikasjonen</a:t>
            </a:r>
          </a:p>
          <a:p>
            <a:pPr lvl="1">
              <a:defRPr/>
            </a:pPr>
            <a:r>
              <a:rPr lang="nb-NO" sz="2000" dirty="0">
                <a:solidFill>
                  <a:srgbClr val="DBD9D8">
                    <a:lumMod val="25000"/>
                  </a:srgbClr>
                </a:solidFill>
                <a:latin typeface="+mn-lt"/>
              </a:rPr>
              <a:t>Tommelfingerregel - Velg data som ligger inne i ekvivalensklassen</a:t>
            </a:r>
          </a:p>
          <a:p>
            <a:pPr lvl="1">
              <a:defRPr/>
            </a:pPr>
            <a:endParaRPr lang="nb-NO" sz="2000" dirty="0"/>
          </a:p>
          <a:p>
            <a:pPr>
              <a:defRPr/>
            </a:pPr>
            <a:endParaRPr lang="nb-NO" sz="2000" dirty="0"/>
          </a:p>
        </p:txBody>
      </p:sp>
      <p:pic>
        <p:nvPicPr>
          <p:cNvPr id="6" name="Picture 3"/>
          <p:cNvPicPr>
            <a:picLocks noChangeAspect="1" noChangeArrowheads="1"/>
          </p:cNvPicPr>
          <p:nvPr/>
        </p:nvPicPr>
        <p:blipFill>
          <a:blip r:embed="rId2" cstate="print"/>
          <a:srcRect/>
          <a:stretch>
            <a:fillRect/>
          </a:stretch>
        </p:blipFill>
        <p:spPr bwMode="auto">
          <a:xfrm>
            <a:off x="1531664" y="3968178"/>
            <a:ext cx="5305425" cy="2228850"/>
          </a:xfrm>
          <a:prstGeom prst="rect">
            <a:avLst/>
          </a:prstGeom>
          <a:noFill/>
          <a:ln w="9525">
            <a:noFill/>
            <a:miter lim="800000"/>
            <a:headEnd/>
            <a:tailEnd/>
          </a:ln>
        </p:spPr>
      </p:pic>
      <p:sp>
        <p:nvSpPr>
          <p:cNvPr id="7" name="Tittel 6"/>
          <p:cNvSpPr>
            <a:spLocks noGrp="1"/>
          </p:cNvSpPr>
          <p:nvPr>
            <p:ph type="title"/>
          </p:nvPr>
        </p:nvSpPr>
        <p:spPr/>
        <p:txBody>
          <a:bodyPr/>
          <a:lstStyle/>
          <a:p>
            <a:r>
              <a:rPr lang="nb-NO" sz="2400" dirty="0">
                <a:solidFill>
                  <a:srgbClr val="DBD9D8">
                    <a:lumMod val="25000"/>
                  </a:srgbClr>
                </a:solidFill>
              </a:rPr>
              <a:t>Hvordan definere en ekvivalensklasse?</a:t>
            </a:r>
            <a:br>
              <a:rPr lang="nb-NO" sz="2400" dirty="0">
                <a:solidFill>
                  <a:srgbClr val="DBD9D8">
                    <a:lumMod val="25000"/>
                  </a:srgbClr>
                </a:solidFill>
              </a:rPr>
            </a:br>
            <a:endParaRPr lang="en-US" dirty="0"/>
          </a:p>
        </p:txBody>
      </p:sp>
    </p:spTree>
    <p:extLst>
      <p:ext uri="{BB962C8B-B14F-4D97-AF65-F5344CB8AC3E}">
        <p14:creationId xmlns:p14="http://schemas.microsoft.com/office/powerpoint/2010/main" val="272317392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5" name="Content Placeholder 2"/>
          <p:cNvSpPr txBox="1">
            <a:spLocks/>
          </p:cNvSpPr>
          <p:nvPr/>
        </p:nvSpPr>
        <p:spPr>
          <a:xfrm>
            <a:off x="544439" y="1719904"/>
            <a:ext cx="3963616"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80975" lvl="2">
              <a:spcBef>
                <a:spcPts val="1300"/>
              </a:spcBef>
              <a:buFont typeface="Arial" pitchFamily="34" charset="0"/>
              <a:buChar char="•"/>
              <a:defRPr/>
            </a:pPr>
            <a:r>
              <a:rPr lang="nb-NO" sz="2000" dirty="0">
                <a:solidFill>
                  <a:srgbClr val="DBD9D8">
                    <a:lumMod val="25000"/>
                  </a:srgbClr>
                </a:solidFill>
                <a:latin typeface="+mn-lt"/>
              </a:rPr>
              <a:t>Vi designer tester til å teste/validere verdiene på grenser som er satt i systemet. </a:t>
            </a:r>
          </a:p>
          <a:p>
            <a:pPr>
              <a:defRPr/>
            </a:pPr>
            <a:r>
              <a:rPr lang="nb-NO" sz="2000" dirty="0">
                <a:solidFill>
                  <a:srgbClr val="DBD9D8">
                    <a:lumMod val="25000"/>
                  </a:srgbClr>
                </a:solidFill>
                <a:latin typeface="+mn-lt"/>
              </a:rPr>
              <a:t>Rundt grenseverdiene er det veldig mange feil/</a:t>
            </a:r>
            <a:r>
              <a:rPr lang="nb-NO" sz="2000" dirty="0" err="1">
                <a:solidFill>
                  <a:srgbClr val="DBD9D8">
                    <a:lumMod val="25000"/>
                  </a:srgbClr>
                </a:solidFill>
                <a:latin typeface="+mn-lt"/>
              </a:rPr>
              <a:t>defects</a:t>
            </a:r>
            <a:r>
              <a:rPr lang="nb-NO" sz="2000" dirty="0">
                <a:solidFill>
                  <a:srgbClr val="DBD9D8">
                    <a:lumMod val="25000"/>
                  </a:srgbClr>
                </a:solidFill>
                <a:latin typeface="+mn-lt"/>
              </a:rPr>
              <a:t> som ”gjemmer seg”</a:t>
            </a:r>
          </a:p>
          <a:p>
            <a:pPr>
              <a:defRPr/>
            </a:pPr>
            <a:r>
              <a:rPr lang="nb-NO" sz="2000" dirty="0">
                <a:solidFill>
                  <a:srgbClr val="DBD9D8">
                    <a:lumMod val="25000"/>
                  </a:srgbClr>
                </a:solidFill>
                <a:latin typeface="+mn-lt"/>
              </a:rPr>
              <a:t>Feil på grenseverdiene kan skyldes misforståelse av krav.</a:t>
            </a:r>
          </a:p>
        </p:txBody>
      </p:sp>
      <p:pic>
        <p:nvPicPr>
          <p:cNvPr id="8" name="Bilde 7"/>
          <p:cNvPicPr>
            <a:picLocks noChangeAspect="1"/>
          </p:cNvPicPr>
          <p:nvPr/>
        </p:nvPicPr>
        <p:blipFill>
          <a:blip r:embed="rId2"/>
          <a:stretch>
            <a:fillRect/>
          </a:stretch>
        </p:blipFill>
        <p:spPr>
          <a:xfrm>
            <a:off x="5076056" y="1724060"/>
            <a:ext cx="3128511" cy="3231649"/>
          </a:xfrm>
          <a:prstGeom prst="rect">
            <a:avLst/>
          </a:prstGeom>
        </p:spPr>
      </p:pic>
      <p:sp>
        <p:nvSpPr>
          <p:cNvPr id="6" name="Tittel 5"/>
          <p:cNvSpPr>
            <a:spLocks noGrp="1"/>
          </p:cNvSpPr>
          <p:nvPr>
            <p:ph type="title"/>
          </p:nvPr>
        </p:nvSpPr>
        <p:spPr/>
        <p:txBody>
          <a:bodyPr/>
          <a:lstStyle/>
          <a:p>
            <a:r>
              <a:rPr lang="nb-NO" sz="2400" dirty="0" err="1">
                <a:solidFill>
                  <a:srgbClr val="DBD9D8">
                    <a:lumMod val="25000"/>
                  </a:srgbClr>
                </a:solidFill>
              </a:rPr>
              <a:t>Boundary</a:t>
            </a:r>
            <a:r>
              <a:rPr lang="nb-NO" sz="2400" dirty="0">
                <a:solidFill>
                  <a:srgbClr val="DBD9D8">
                    <a:lumMod val="25000"/>
                  </a:srgbClr>
                </a:solidFill>
              </a:rPr>
              <a:t> </a:t>
            </a:r>
            <a:r>
              <a:rPr lang="nb-NO" sz="2400" dirty="0" err="1">
                <a:solidFill>
                  <a:srgbClr val="DBD9D8">
                    <a:lumMod val="25000"/>
                  </a:srgbClr>
                </a:solidFill>
              </a:rPr>
              <a:t>value</a:t>
            </a:r>
            <a:r>
              <a:rPr lang="nb-NO" sz="2400" dirty="0">
                <a:solidFill>
                  <a:srgbClr val="DBD9D8">
                    <a:lumMod val="25000"/>
                  </a:srgbClr>
                </a:solidFill>
              </a:rPr>
              <a:t> </a:t>
            </a:r>
            <a:r>
              <a:rPr lang="nb-NO" sz="2400" dirty="0" err="1">
                <a:solidFill>
                  <a:srgbClr val="DBD9D8">
                    <a:lumMod val="25000"/>
                  </a:srgbClr>
                </a:solidFill>
              </a:rPr>
              <a:t>analysis</a:t>
            </a:r>
            <a:r>
              <a:rPr lang="nb-NO" sz="2400" dirty="0">
                <a:solidFill>
                  <a:srgbClr val="DBD9D8">
                    <a:lumMod val="25000"/>
                  </a:srgbClr>
                </a:solidFill>
              </a:rPr>
              <a:t> - Grenseverdianalyse</a:t>
            </a:r>
            <a:br>
              <a:rPr lang="nb-NO" sz="2400" dirty="0">
                <a:solidFill>
                  <a:srgbClr val="DBD9D8">
                    <a:lumMod val="25000"/>
                  </a:srgbClr>
                </a:solidFill>
              </a:rPr>
            </a:br>
            <a:endParaRPr lang="en-US" dirty="0"/>
          </a:p>
        </p:txBody>
      </p:sp>
    </p:spTree>
    <p:extLst>
      <p:ext uri="{BB962C8B-B14F-4D97-AF65-F5344CB8AC3E}">
        <p14:creationId xmlns:p14="http://schemas.microsoft.com/office/powerpoint/2010/main" val="310831559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43169" y="253885"/>
            <a:ext cx="8045374" cy="790031"/>
          </a:xfrm>
        </p:spPr>
        <p:txBody>
          <a:bodyPr/>
          <a:lstStyle/>
          <a:p>
            <a:r>
              <a:rPr lang="en-US" dirty="0" err="1"/>
              <a:t>Hva</a:t>
            </a:r>
            <a:r>
              <a:rPr lang="en-US" dirty="0"/>
              <a:t> </a:t>
            </a:r>
            <a:r>
              <a:rPr lang="en-US" dirty="0" err="1"/>
              <a:t>ønsker</a:t>
            </a:r>
            <a:r>
              <a:rPr lang="en-US" dirty="0"/>
              <a:t> vi å </a:t>
            </a:r>
            <a:r>
              <a:rPr lang="en-US" dirty="0" err="1"/>
              <a:t>oppnå</a:t>
            </a:r>
            <a:r>
              <a:rPr lang="en-US" dirty="0"/>
              <a:t> med testing?</a:t>
            </a:r>
          </a:p>
        </p:txBody>
      </p:sp>
      <p:sp>
        <p:nvSpPr>
          <p:cNvPr id="4" name="Plassholder for lysbildenummer 3"/>
          <p:cNvSpPr>
            <a:spLocks noGrp="1"/>
          </p:cNvSpPr>
          <p:nvPr>
            <p:ph type="sldNum" sz="quarter" idx="4"/>
          </p:nvPr>
        </p:nvSpPr>
        <p:spPr/>
        <p:txBody>
          <a:bodyPr/>
          <a:lstStyle/>
          <a:p>
            <a:fld id="{AF43E6FD-AB27-4108-A2FC-346BB5F75E3F}" type="slidenum">
              <a:rPr lang="fr-FR" smtClean="0"/>
              <a:pPr/>
              <a:t>7</a:t>
            </a:fld>
            <a:endParaRPr lang="fr-FR" dirty="0"/>
          </a:p>
        </p:txBody>
      </p:sp>
      <p:sp>
        <p:nvSpPr>
          <p:cNvPr id="7" name="Plassholder for innhold 2"/>
          <p:cNvSpPr txBox="1">
            <a:spLocks/>
          </p:cNvSpPr>
          <p:nvPr/>
        </p:nvSpPr>
        <p:spPr bwMode="gray">
          <a:xfrm>
            <a:off x="542942" y="253886"/>
            <a:ext cx="8229600" cy="5623386"/>
          </a:xfrm>
          <a:prstGeom prst="rect">
            <a:avLst/>
          </a:prstGeom>
        </p:spPr>
        <p:txBody>
          <a:bodyPr vert="horz" lIns="91440" tIns="45720" rIns="91440" bIns="45720" rtlCol="0" anchor="ctr">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nb-NO" dirty="0">
              <a:solidFill>
                <a:srgbClr val="494A4B"/>
              </a:solidFill>
              <a:latin typeface="+mn-lt"/>
            </a:endParaRPr>
          </a:p>
          <a:p>
            <a:pPr>
              <a:buFont typeface="Arial" panose="020B0604020202020204" pitchFamily="34" charset="0"/>
              <a:buChar char="•"/>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Finne feil</a:t>
            </a:r>
            <a:r>
              <a:rPr lang="nb-NO" dirty="0">
                <a:solidFill>
                  <a:srgbClr val="494A4B"/>
                </a:solidFill>
                <a:latin typeface="+mn-lt"/>
              </a:rPr>
              <a:t> </a:t>
            </a:r>
            <a:endParaRPr lang="nb-NO">
              <a:solidFill>
                <a:srgbClr val="494A4B"/>
              </a:solidFill>
              <a:latin typeface="+mn-lt"/>
              <a:cs typeface="Calibri"/>
            </a:endParaRPr>
          </a:p>
          <a:p>
            <a:pPr>
              <a:buFont typeface="Arial" panose="020B0604020202020204" pitchFamily="34" charset="0"/>
              <a:buChar char="•"/>
              <a:defRPr/>
            </a:pPr>
            <a:r>
              <a:rPr lang="nb-NO" dirty="0">
                <a:solidFill>
                  <a:srgbClr val="494A4B"/>
                </a:solidFill>
                <a:latin typeface="+mn-lt"/>
                <a:cs typeface="Calibri"/>
              </a:rPr>
              <a:t>Forhindre feil</a:t>
            </a:r>
            <a:endParaRPr lang="en-US" dirty="0">
              <a:latin typeface="+mn-lt"/>
              <a:cs typeface="Calibri"/>
            </a:endParaRPr>
          </a:p>
          <a:p>
            <a:pPr>
              <a:buFont typeface="Arial" panose="020B0604020202020204" pitchFamily="34" charset="0"/>
              <a:buChar char="•"/>
              <a:defRPr/>
            </a:pPr>
            <a:r>
              <a:rPr lang="nb-NO" dirty="0">
                <a:solidFill>
                  <a:srgbClr val="494A4B"/>
                </a:solidFill>
                <a:latin typeface="+mn-lt"/>
              </a:rPr>
              <a:t>Risikostyring</a:t>
            </a:r>
            <a:endParaRPr lang="en-US" dirty="0">
              <a:latin typeface="+mn-lt"/>
              <a:cs typeface="Calibri"/>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r>
              <a:rPr kumimoji="0" lang="nb-NO" sz="2000" b="0" i="0" u="none" strike="noStrike" kern="1200" cap="none" spc="0" normalizeH="0" baseline="0" noProof="0" dirty="0">
                <a:ln>
                  <a:noFill/>
                </a:ln>
                <a:solidFill>
                  <a:srgbClr val="494A4B"/>
                </a:solidFill>
                <a:effectLst/>
                <a:uLnTx/>
                <a:uFillTx/>
                <a:latin typeface="+mn-lt"/>
                <a:cs typeface="Arial" pitchFamily="34" charset="0"/>
              </a:rPr>
              <a:t>Gi beslutningsgrunnlag</a:t>
            </a:r>
            <a:endParaRPr lang="en-US" sz="2000" b="0" i="0" u="none" strike="noStrike" kern="1200" cap="none" spc="0" baseline="0" noProof="0" dirty="0">
              <a:latin typeface="+mn-lt"/>
              <a:cs typeface="Calibri"/>
            </a:endParaRPr>
          </a:p>
          <a:p>
            <a:pPr marR="0" lvl="0" algn="l" defTabSz="914400" eaLnBrk="1" fontAlgn="auto" latinLnBrk="0" hangingPunct="1">
              <a:lnSpc>
                <a:spcPct val="100000"/>
              </a:lnSpc>
              <a:spcBef>
                <a:spcPct val="20000"/>
              </a:spcBef>
              <a:spcAft>
                <a:spcPts val="0"/>
              </a:spcAft>
              <a:buClrTx/>
              <a:buSzTx/>
              <a:buFont typeface="Arial" panose="020B0604020202020204" pitchFamily="34" charset="0"/>
              <a:buChar char="•"/>
              <a:tabLst/>
              <a:defRPr/>
            </a:pPr>
            <a:r>
              <a:rPr lang="nb-NO" noProof="0" dirty="0">
                <a:solidFill>
                  <a:srgbClr val="494A4B"/>
                </a:solidFill>
                <a:latin typeface="+mn-lt"/>
              </a:rPr>
              <a:t>Skaffe informasjon for å kunne si noe om kvalitetsnivået</a:t>
            </a:r>
            <a:endParaRPr lang="en-US" noProof="0" dirty="0">
              <a:latin typeface="+mn-lt"/>
              <a:cs typeface="Calibri"/>
            </a:endParaRPr>
          </a:p>
          <a:p>
            <a:pPr>
              <a:buFont typeface="Arial" panose="020B0604020202020204" pitchFamily="34" charset="0"/>
              <a:buChar char="•"/>
              <a:defRPr/>
            </a:pPr>
            <a:r>
              <a:rPr lang="nb-NO" dirty="0">
                <a:solidFill>
                  <a:srgbClr val="494A4B"/>
                </a:solidFill>
                <a:latin typeface="Calibri"/>
                <a:cs typeface="Calibri"/>
              </a:rPr>
              <a:t>Teste krav</a:t>
            </a: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lang="nb-NO" dirty="0">
              <a:solidFill>
                <a:srgbClr val="494A4B"/>
              </a:solidFill>
              <a:latin typeface="+mn-lt"/>
            </a:endParaRPr>
          </a:p>
          <a:p>
            <a:pPr marR="0" lvl="0" algn="l" defTabSz="914400" rtl="0" eaLnBrk="1" fontAlgn="auto" latinLnBrk="0" hangingPunct="1">
              <a:lnSpc>
                <a:spcPct val="100000"/>
              </a:lnSpc>
              <a:spcBef>
                <a:spcPct val="20000"/>
              </a:spcBef>
              <a:spcAft>
                <a:spcPts val="0"/>
              </a:spcAft>
              <a:buClrTx/>
              <a:buSzTx/>
              <a:buFont typeface="Arial" panose="020B0604020202020204" pitchFamily="34" charset="0"/>
              <a:buChar char="•"/>
              <a:tabLst/>
              <a:defRPr/>
            </a:pPr>
            <a:endParaRPr kumimoji="0" lang="nb-NO" sz="2000" b="0" i="0" u="none" strike="noStrike" kern="1200" cap="none" spc="0" normalizeH="0" baseline="0" noProof="0" dirty="0">
              <a:ln>
                <a:noFill/>
              </a:ln>
              <a:solidFill>
                <a:srgbClr val="494A4B"/>
              </a:solidFill>
              <a:effectLst/>
              <a:uLnTx/>
              <a:uFillTx/>
              <a:latin typeface="+mn-lt"/>
              <a:cs typeface="Arial" pitchFamily="34" charset="0"/>
            </a:endParaRPr>
          </a:p>
          <a:p>
            <a:pPr marL="0" lvl="0" indent="0">
              <a:buNone/>
              <a:defRPr/>
            </a:pPr>
            <a:endParaRPr lang="nb-NO" dirty="0">
              <a:solidFill>
                <a:srgbClr val="494A4B"/>
              </a:solidFill>
            </a:endParaRPr>
          </a:p>
          <a:p>
            <a:pPr marL="0" marR="0" lvl="0" indent="0" algn="l" defTabSz="914400" rtl="0" eaLnBrk="1" fontAlgn="auto" latinLnBrk="0" hangingPunct="1">
              <a:lnSpc>
                <a:spcPct val="100000"/>
              </a:lnSpc>
              <a:spcBef>
                <a:spcPct val="20000"/>
              </a:spcBef>
              <a:spcAft>
                <a:spcPts val="0"/>
              </a:spcAft>
              <a:buClrTx/>
              <a:buSzTx/>
              <a:buFont typeface="Wingdings" pitchFamily="2" charset="2"/>
              <a:buNone/>
              <a:tabLst/>
              <a:defRPr/>
            </a:pPr>
            <a:endParaRPr kumimoji="0" lang="nb-NO" sz="2000" b="0" i="0" u="none" strike="noStrike" kern="1200" cap="none" spc="0" normalizeH="0" baseline="0" noProof="0" dirty="0">
              <a:ln>
                <a:noFill/>
              </a:ln>
              <a:solidFill>
                <a:srgbClr val="494A4B"/>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1747017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1" end="1"/>
                                            </p:txEl>
                                          </p:spTgt>
                                        </p:tgtEl>
                                        <p:attrNameLst>
                                          <p:attrName>style.visibility</p:attrName>
                                        </p:attrNameLst>
                                      </p:cBhvr>
                                      <p:to>
                                        <p:strVal val="visible"/>
                                      </p:to>
                                    </p:set>
                                    <p:animEffect transition="in" filter="fade">
                                      <p:cBhvr>
                                        <p:cTn id="7" dur="500"/>
                                        <p:tgtEl>
                                          <p:spTgt spid="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2" end="2"/>
                                            </p:txEl>
                                          </p:spTgt>
                                        </p:tgtEl>
                                        <p:attrNameLst>
                                          <p:attrName>style.visibility</p:attrName>
                                        </p:attrNameLst>
                                      </p:cBhvr>
                                      <p:to>
                                        <p:strVal val="visible"/>
                                      </p:to>
                                    </p:set>
                                    <p:animEffect transition="in" filter="fade">
                                      <p:cBhvr>
                                        <p:cTn id="12" dur="500"/>
                                        <p:tgtEl>
                                          <p:spTgt spid="7">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3" end="3"/>
                                            </p:txEl>
                                          </p:spTgt>
                                        </p:tgtEl>
                                        <p:attrNameLst>
                                          <p:attrName>style.visibility</p:attrName>
                                        </p:attrNameLst>
                                      </p:cBhvr>
                                      <p:to>
                                        <p:strVal val="visible"/>
                                      </p:to>
                                    </p:set>
                                    <p:animEffect transition="in" filter="fade">
                                      <p:cBhvr>
                                        <p:cTn id="17" dur="500"/>
                                        <p:tgtEl>
                                          <p:spTgt spid="7">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4" end="4"/>
                                            </p:txEl>
                                          </p:spTgt>
                                        </p:tgtEl>
                                        <p:attrNameLst>
                                          <p:attrName>style.visibility</p:attrName>
                                        </p:attrNameLst>
                                      </p:cBhvr>
                                      <p:to>
                                        <p:strVal val="visible"/>
                                      </p:to>
                                    </p:set>
                                    <p:animEffect transition="in" filter="fade">
                                      <p:cBhvr>
                                        <p:cTn id="22" dur="500"/>
                                        <p:tgtEl>
                                          <p:spTgt spid="7">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
                                            <p:txEl>
                                              <p:pRg st="5" end="5"/>
                                            </p:txEl>
                                          </p:spTgt>
                                        </p:tgtEl>
                                        <p:attrNameLst>
                                          <p:attrName>style.visibility</p:attrName>
                                        </p:attrNameLst>
                                      </p:cBhvr>
                                      <p:to>
                                        <p:strVal val="visible"/>
                                      </p:to>
                                    </p:set>
                                    <p:animEffect transition="in" filter="fade">
                                      <p:cBhvr>
                                        <p:cTn id="27" dur="500"/>
                                        <p:tgtEl>
                                          <p:spTgt spid="7">
                                            <p:txEl>
                                              <p:pRg st="5" end="5"/>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
                                            <p:txEl>
                                              <p:pRg st="6" end="6"/>
                                            </p:txEl>
                                          </p:spTgt>
                                        </p:tgtEl>
                                        <p:attrNameLst>
                                          <p:attrName>style.visibility</p:attrName>
                                        </p:attrNameLst>
                                      </p:cBhvr>
                                      <p:to>
                                        <p:strVal val="visible"/>
                                      </p:to>
                                    </p:set>
                                    <p:animEffect transition="in" filter="fade">
                                      <p:cBhvr>
                                        <p:cTn id="32" dur="500"/>
                                        <p:tgtEl>
                                          <p:spTgt spid="7">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Rectangle 2"/>
          <p:cNvSpPr txBox="1">
            <a:spLocks noChangeArrowheads="1"/>
          </p:cNvSpPr>
          <p:nvPr/>
        </p:nvSpPr>
        <p:spPr>
          <a:xfrm>
            <a:off x="1619672" y="1772816"/>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defRPr/>
            </a:pPr>
            <a:endParaRPr lang="nb-NO" sz="3200" dirty="0">
              <a:solidFill>
                <a:srgbClr val="DBD9D8">
                  <a:lumMod val="25000"/>
                </a:srgbClr>
              </a:solidFill>
              <a:latin typeface="+mn-lt"/>
            </a:endParaRPr>
          </a:p>
        </p:txBody>
      </p:sp>
      <p:sp>
        <p:nvSpPr>
          <p:cNvPr id="5" name="Rectangle 3"/>
          <p:cNvSpPr txBox="1">
            <a:spLocks noChangeArrowheads="1"/>
          </p:cNvSpPr>
          <p:nvPr/>
        </p:nvSpPr>
        <p:spPr>
          <a:xfrm>
            <a:off x="593740" y="1474025"/>
            <a:ext cx="7416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nSpc>
                <a:spcPct val="90000"/>
              </a:lnSpc>
              <a:defRPr/>
            </a:pPr>
            <a:r>
              <a:rPr lang="nb-NO" sz="2000" dirty="0">
                <a:latin typeface="+mn-lt"/>
              </a:rPr>
              <a:t>Gyldige grenseverdier er grenseverdier på grensen til ekvivalensklasser med gyldige verdier.</a:t>
            </a:r>
          </a:p>
          <a:p>
            <a:pPr>
              <a:lnSpc>
                <a:spcPct val="90000"/>
              </a:lnSpc>
              <a:defRPr/>
            </a:pPr>
            <a:r>
              <a:rPr lang="nb-NO" sz="2000" dirty="0">
                <a:latin typeface="+mn-lt"/>
              </a:rPr>
              <a:t>Ugyldige grenseverdier er grenseverdier på grensen til ekvivalensklasser med ugyldige verdier.</a:t>
            </a:r>
          </a:p>
          <a:p>
            <a:pPr>
              <a:lnSpc>
                <a:spcPct val="90000"/>
              </a:lnSpc>
              <a:defRPr/>
            </a:pPr>
            <a:endParaRPr lang="nb-NO" sz="2000" dirty="0"/>
          </a:p>
          <a:p>
            <a:pPr marL="0" indent="0">
              <a:lnSpc>
                <a:spcPct val="90000"/>
              </a:lnSpc>
              <a:buNone/>
              <a:defRPr/>
            </a:pPr>
            <a:r>
              <a:rPr lang="nb-NO" sz="2000" b="1" dirty="0">
                <a:latin typeface="+mn-lt"/>
              </a:rPr>
              <a:t>Eksempel </a:t>
            </a:r>
          </a:p>
          <a:p>
            <a:pPr>
              <a:lnSpc>
                <a:spcPct val="90000"/>
              </a:lnSpc>
              <a:defRPr/>
            </a:pPr>
            <a:r>
              <a:rPr lang="nb-NO" sz="2000" dirty="0">
                <a:latin typeface="+mn-lt"/>
              </a:rPr>
              <a:t>	Gyldig område [1 ... 100]</a:t>
            </a:r>
          </a:p>
          <a:p>
            <a:pPr>
              <a:lnSpc>
                <a:spcPct val="90000"/>
              </a:lnSpc>
              <a:defRPr/>
            </a:pPr>
            <a:r>
              <a:rPr lang="nb-NO" sz="2000" dirty="0">
                <a:latin typeface="+mn-lt"/>
              </a:rPr>
              <a:t>	Gyldige verdier = 1, 2……. 99, 100</a:t>
            </a:r>
          </a:p>
          <a:p>
            <a:pPr>
              <a:lnSpc>
                <a:spcPct val="90000"/>
              </a:lnSpc>
              <a:defRPr/>
            </a:pPr>
            <a:r>
              <a:rPr lang="nb-NO" sz="2000" dirty="0">
                <a:latin typeface="+mn-lt"/>
              </a:rPr>
              <a:t>	Ugyldige verdier = 0 og 101 </a:t>
            </a:r>
            <a:r>
              <a:rPr lang="nb-NO" sz="2000" dirty="0" err="1">
                <a:latin typeface="+mn-lt"/>
              </a:rPr>
              <a:t>f.eks</a:t>
            </a:r>
            <a:endParaRPr lang="nb-NO" sz="2000" dirty="0">
              <a:latin typeface="+mn-lt"/>
            </a:endParaRPr>
          </a:p>
        </p:txBody>
      </p:sp>
      <p:sp>
        <p:nvSpPr>
          <p:cNvPr id="6" name="Text Box 4"/>
          <p:cNvSpPr txBox="1">
            <a:spLocks noChangeArrowheads="1"/>
          </p:cNvSpPr>
          <p:nvPr/>
        </p:nvSpPr>
        <p:spPr bwMode="auto">
          <a:xfrm>
            <a:off x="5940152" y="4537180"/>
            <a:ext cx="2057400" cy="1477328"/>
          </a:xfrm>
          <a:prstGeom prst="rect">
            <a:avLst/>
          </a:prstGeom>
          <a:noFill/>
          <a:ln w="12700">
            <a:solidFill>
              <a:srgbClr val="063954"/>
            </a:solidFill>
            <a:miter lim="800000"/>
            <a:headEnd/>
            <a:tailEnd/>
          </a:ln>
          <a:effectLst/>
        </p:spPr>
        <p:txBody>
          <a:bodyPr>
            <a:spAutoFit/>
          </a:bodyPr>
          <a:lstStyle/>
          <a:p>
            <a:pPr algn="ctr" defTabSz="914400">
              <a:defRPr/>
            </a:pPr>
            <a:r>
              <a:rPr lang="nb-NO" kern="0" dirty="0">
                <a:solidFill>
                  <a:srgbClr val="063954"/>
                </a:solidFill>
              </a:rPr>
              <a:t>2 og 99 er mindre viktige å teste! (samme ekvivalensklasse som 1 og 100)</a:t>
            </a:r>
          </a:p>
        </p:txBody>
      </p:sp>
      <p:sp>
        <p:nvSpPr>
          <p:cNvPr id="7" name="Tittel 6"/>
          <p:cNvSpPr>
            <a:spLocks noGrp="1"/>
          </p:cNvSpPr>
          <p:nvPr>
            <p:ph type="title"/>
          </p:nvPr>
        </p:nvSpPr>
        <p:spPr/>
        <p:txBody>
          <a:bodyPr/>
          <a:lstStyle/>
          <a:p>
            <a:r>
              <a:rPr lang="nb-NO" sz="2400" dirty="0">
                <a:solidFill>
                  <a:srgbClr val="DBD9D8">
                    <a:lumMod val="25000"/>
                  </a:srgbClr>
                </a:solidFill>
              </a:rPr>
              <a:t>Gyldige og ugyldige grenser</a:t>
            </a:r>
            <a:br>
              <a:rPr lang="nb-NO" sz="2400" dirty="0">
                <a:solidFill>
                  <a:srgbClr val="DBD9D8">
                    <a:lumMod val="25000"/>
                  </a:srgbClr>
                </a:solidFill>
              </a:rPr>
            </a:br>
            <a:endParaRPr lang="en-US" dirty="0"/>
          </a:p>
        </p:txBody>
      </p:sp>
    </p:spTree>
    <p:extLst>
      <p:ext uri="{BB962C8B-B14F-4D97-AF65-F5344CB8AC3E}">
        <p14:creationId xmlns:p14="http://schemas.microsoft.com/office/powerpoint/2010/main" val="12431032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Rectangle 8"/>
          <p:cNvSpPr>
            <a:spLocks noChangeArrowheads="1"/>
          </p:cNvSpPr>
          <p:nvPr/>
        </p:nvSpPr>
        <p:spPr bwMode="auto">
          <a:xfrm>
            <a:off x="1022077" y="1412776"/>
            <a:ext cx="6324600" cy="1371600"/>
          </a:xfrm>
          <a:prstGeom prst="rect">
            <a:avLst/>
          </a:prstGeom>
          <a:noFill/>
          <a:ln w="12700">
            <a:noFill/>
            <a:miter lim="800000"/>
            <a:headEnd/>
            <a:tailEnd/>
          </a:ln>
          <a:effectLst/>
        </p:spPr>
        <p:txBody>
          <a:bodyPr lIns="90488" tIns="71438" rIns="90488" bIns="71438" anchor="ctr"/>
          <a:lstStyle/>
          <a:p>
            <a:pPr algn="ctr" defTabSz="762000"/>
            <a:endParaRPr lang="nb-NO" sz="3200" b="1" dirty="0">
              <a:solidFill>
                <a:srgbClr val="FFFFFF">
                  <a:lumMod val="50000"/>
                </a:srgbClr>
              </a:solidFill>
            </a:endParaRPr>
          </a:p>
        </p:txBody>
      </p:sp>
      <p:sp>
        <p:nvSpPr>
          <p:cNvPr id="5" name="Rectangle 9"/>
          <p:cNvSpPr>
            <a:spLocks noChangeArrowheads="1"/>
          </p:cNvSpPr>
          <p:nvPr/>
        </p:nvSpPr>
        <p:spPr bwMode="auto">
          <a:xfrm>
            <a:off x="490852" y="1732436"/>
            <a:ext cx="7839075" cy="4267200"/>
          </a:xfrm>
          <a:prstGeom prst="rect">
            <a:avLst/>
          </a:prstGeom>
          <a:noFill/>
          <a:ln w="12700">
            <a:noFill/>
            <a:miter lim="800000"/>
            <a:headEnd/>
            <a:tailEnd/>
          </a:ln>
          <a:effectLst/>
        </p:spPr>
        <p:txBody>
          <a:bodyPr lIns="90488" tIns="44450" rIns="90488" bIns="44450"/>
          <a:lstStyle/>
          <a:p>
            <a:pPr marL="342900" indent="-342900" defTabSz="762000">
              <a:spcBef>
                <a:spcPct val="20000"/>
              </a:spcBef>
            </a:pPr>
            <a:r>
              <a:rPr lang="nb-NO" sz="2000" u="sng" dirty="0">
                <a:solidFill>
                  <a:srgbClr val="DBD9D8">
                    <a:lumMod val="25000"/>
                  </a:srgbClr>
                </a:solidFill>
              </a:rPr>
              <a:t>Numeriske data på grenser</a:t>
            </a:r>
            <a:r>
              <a:rPr lang="nb-NO" sz="2000" dirty="0">
                <a:solidFill>
                  <a:srgbClr val="DBD9D8">
                    <a:lumMod val="25000"/>
                  </a:srgbClr>
                </a:solidFill>
              </a:rPr>
              <a:t>:   </a:t>
            </a:r>
          </a:p>
          <a:p>
            <a:pPr marL="342900" indent="-342900" defTabSz="762000">
              <a:spcBef>
                <a:spcPct val="20000"/>
              </a:spcBef>
            </a:pPr>
            <a:r>
              <a:rPr lang="nb-NO" sz="2000" dirty="0">
                <a:solidFill>
                  <a:srgbClr val="DBD9D8">
                    <a:lumMod val="25000"/>
                  </a:srgbClr>
                </a:solidFill>
              </a:rPr>
              <a:t>	(1) Gyldig, ugyldig min</a:t>
            </a:r>
          </a:p>
          <a:p>
            <a:pPr marL="342900" indent="-342900" defTabSz="762000">
              <a:spcBef>
                <a:spcPct val="20000"/>
              </a:spcBef>
            </a:pPr>
            <a:r>
              <a:rPr lang="nb-NO" sz="2000" dirty="0">
                <a:solidFill>
                  <a:srgbClr val="DBD9D8">
                    <a:lumMod val="25000"/>
                  </a:srgbClr>
                </a:solidFill>
              </a:rPr>
              <a:t>	(2) Gyldig, ugyldig </a:t>
            </a:r>
            <a:r>
              <a:rPr lang="nb-NO" sz="2000" dirty="0" err="1">
                <a:solidFill>
                  <a:srgbClr val="DBD9D8">
                    <a:lumMod val="25000"/>
                  </a:srgbClr>
                </a:solidFill>
              </a:rPr>
              <a:t>max</a:t>
            </a:r>
            <a:endParaRPr lang="nb-NO" sz="2000" dirty="0">
              <a:solidFill>
                <a:srgbClr val="DBD9D8">
                  <a:lumMod val="25000"/>
                </a:srgbClr>
              </a:solidFill>
            </a:endParaRPr>
          </a:p>
          <a:p>
            <a:pPr marL="342900" indent="-342900" defTabSz="762000">
              <a:spcBef>
                <a:spcPct val="20000"/>
              </a:spcBef>
            </a:pPr>
            <a:r>
              <a:rPr lang="nb-NO" sz="2000" dirty="0">
                <a:solidFill>
                  <a:srgbClr val="DBD9D8">
                    <a:lumMod val="25000"/>
                  </a:srgbClr>
                </a:solidFill>
                <a:latin typeface="Helvetica" pitchFamily="1" charset="0"/>
              </a:rPr>
              <a:t>	</a:t>
            </a:r>
          </a:p>
          <a:p>
            <a:pPr marL="342900" indent="-342900" defTabSz="762000">
              <a:spcBef>
                <a:spcPct val="20000"/>
              </a:spcBef>
            </a:pPr>
            <a:endParaRPr lang="nb-NO" b="1" dirty="0">
              <a:solidFill>
                <a:srgbClr val="063DE8"/>
              </a:solidFill>
              <a:latin typeface="Helvetica" pitchFamily="1" charset="0"/>
            </a:endParaRPr>
          </a:p>
          <a:p>
            <a:pPr marL="342900" indent="-342900" defTabSz="762000">
              <a:spcBef>
                <a:spcPct val="20000"/>
              </a:spcBef>
            </a:pPr>
            <a:endParaRPr lang="nb-NO" b="1" dirty="0">
              <a:solidFill>
                <a:srgbClr val="063DE8"/>
              </a:solidFill>
              <a:latin typeface="Helvetica" pitchFamily="1" charset="0"/>
            </a:endParaRPr>
          </a:p>
        </p:txBody>
      </p:sp>
      <p:pic>
        <p:nvPicPr>
          <p:cNvPr id="7" name="Picture 3"/>
          <p:cNvPicPr>
            <a:picLocks noChangeAspect="1" noChangeArrowheads="1"/>
          </p:cNvPicPr>
          <p:nvPr/>
        </p:nvPicPr>
        <p:blipFill>
          <a:blip r:embed="rId2" cstate="print"/>
          <a:srcRect/>
          <a:stretch>
            <a:fillRect/>
          </a:stretch>
        </p:blipFill>
        <p:spPr bwMode="auto">
          <a:xfrm>
            <a:off x="1757676" y="3277581"/>
            <a:ext cx="5305425" cy="2228850"/>
          </a:xfrm>
          <a:prstGeom prst="rect">
            <a:avLst/>
          </a:prstGeom>
          <a:noFill/>
          <a:ln w="9525">
            <a:noFill/>
            <a:miter lim="800000"/>
            <a:headEnd/>
            <a:tailEnd/>
          </a:ln>
        </p:spPr>
      </p:pic>
      <p:sp>
        <p:nvSpPr>
          <p:cNvPr id="6" name="Tittel 5"/>
          <p:cNvSpPr>
            <a:spLocks noGrp="1"/>
          </p:cNvSpPr>
          <p:nvPr>
            <p:ph type="title"/>
          </p:nvPr>
        </p:nvSpPr>
        <p:spPr/>
        <p:txBody>
          <a:bodyPr/>
          <a:lstStyle/>
          <a:p>
            <a:pPr defTabSz="762000"/>
            <a:r>
              <a:rPr lang="nb-NO" sz="2400" b="1" dirty="0">
                <a:solidFill>
                  <a:srgbClr val="FFFFFF">
                    <a:lumMod val="50000"/>
                  </a:srgbClr>
                </a:solidFill>
              </a:rPr>
              <a:t>Hvordan finne grenseverdier? </a:t>
            </a:r>
          </a:p>
        </p:txBody>
      </p:sp>
    </p:spTree>
    <p:extLst>
      <p:ext uri="{BB962C8B-B14F-4D97-AF65-F5344CB8AC3E}">
        <p14:creationId xmlns:p14="http://schemas.microsoft.com/office/powerpoint/2010/main" val="74023593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lassholder for innhold 4"/>
          <p:cNvSpPr>
            <a:spLocks noGrp="1"/>
          </p:cNvSpPr>
          <p:nvPr>
            <p:ph sz="quarter" idx="14"/>
          </p:nvPr>
        </p:nvSpPr>
        <p:spPr/>
        <p:txBody>
          <a:bodyPr>
            <a:normAutofit lnSpcReduction="10000"/>
          </a:bodyPr>
          <a:lstStyle/>
          <a:p>
            <a:r>
              <a:rPr lang="nb-NO" dirty="0"/>
              <a:t>Ved innskudd på sparekonto skal kunder få ulik rente</a:t>
            </a:r>
          </a:p>
          <a:p>
            <a:r>
              <a:rPr lang="nb-NO" dirty="0"/>
              <a:t>De med &lt; 100 000 på konto får 0,5% rente</a:t>
            </a:r>
          </a:p>
          <a:p>
            <a:r>
              <a:rPr lang="nb-NO" dirty="0"/>
              <a:t>De med &gt;= 100 000 på konto får 1% rente</a:t>
            </a:r>
          </a:p>
          <a:p>
            <a:r>
              <a:rPr lang="nb-NO" dirty="0"/>
              <a:t>Overtrekk «straffes» med 18% rente </a:t>
            </a:r>
          </a:p>
          <a:p>
            <a:r>
              <a:rPr lang="nb-NO" dirty="0"/>
              <a:t>Hva blir gyldige og ugyldige klasser? Oppgi også grenseverdiene.</a:t>
            </a:r>
          </a:p>
          <a:p>
            <a:endParaRPr lang="nb-NO" dirty="0"/>
          </a:p>
        </p:txBody>
      </p:sp>
      <p:sp>
        <p:nvSpPr>
          <p:cNvPr id="4" name="Plassholder for innhold 3"/>
          <p:cNvSpPr>
            <a:spLocks noGrp="1"/>
          </p:cNvSpPr>
          <p:nvPr>
            <p:ph idx="1"/>
          </p:nvPr>
        </p:nvSpPr>
        <p:spPr/>
        <p:txBody>
          <a:bodyPr>
            <a:normAutofit fontScale="85000" lnSpcReduction="20000"/>
          </a:bodyPr>
          <a:lstStyle/>
          <a:p>
            <a:r>
              <a:rPr lang="nb-NO" dirty="0"/>
              <a:t>Du har et felt for brukernavn, lovlig lengde er minst 6 tegn og maks 20 tegn. </a:t>
            </a:r>
          </a:p>
          <a:p>
            <a:r>
              <a:rPr lang="nb-NO" dirty="0"/>
              <a:t>Hva blir gyldige og ugyldige klasser? Oppgi også grenseverdiene for feltet.</a:t>
            </a:r>
          </a:p>
          <a:p>
            <a:pPr marL="0" indent="0">
              <a:buNone/>
            </a:pPr>
            <a:endParaRPr lang="nb-NO" dirty="0"/>
          </a:p>
          <a:p>
            <a:r>
              <a:rPr lang="nb-NO" dirty="0"/>
              <a:t>Young Talents i </a:t>
            </a:r>
            <a:r>
              <a:rPr lang="nb-NO" dirty="0" err="1"/>
              <a:t>SopraSteria</a:t>
            </a:r>
            <a:r>
              <a:rPr lang="nb-NO" dirty="0"/>
              <a:t> er for alle under 40 år. Men drikke med alkohol kan kun serveres til de som har fylt 20 år.</a:t>
            </a:r>
          </a:p>
          <a:p>
            <a:r>
              <a:rPr lang="nb-NO" dirty="0"/>
              <a:t>Hva blir gyldige og ugyldige klasser? Oppgi også grenseverdiene.</a:t>
            </a:r>
          </a:p>
          <a:p>
            <a:pPr marL="0" indent="0">
              <a:buNone/>
            </a:pPr>
            <a:endParaRPr lang="nb-NO" dirty="0"/>
          </a:p>
        </p:txBody>
      </p:sp>
      <p:sp>
        <p:nvSpPr>
          <p:cNvPr id="2" name="Tittel 1"/>
          <p:cNvSpPr>
            <a:spLocks noGrp="1"/>
          </p:cNvSpPr>
          <p:nvPr>
            <p:ph type="title"/>
          </p:nvPr>
        </p:nvSpPr>
        <p:spPr/>
        <p:txBody>
          <a:bodyPr/>
          <a:lstStyle/>
          <a:p>
            <a:r>
              <a:rPr lang="nb-NO" dirty="0"/>
              <a:t>Oppgaver for grenseverdier og ekvivalensklasser</a:t>
            </a:r>
          </a:p>
        </p:txBody>
      </p:sp>
    </p:spTree>
    <p:extLst>
      <p:ext uri="{BB962C8B-B14F-4D97-AF65-F5344CB8AC3E}">
        <p14:creationId xmlns:p14="http://schemas.microsoft.com/office/powerpoint/2010/main" val="12554166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Title 1"/>
          <p:cNvSpPr txBox="1">
            <a:spLocks/>
          </p:cNvSpPr>
          <p:nvPr/>
        </p:nvSpPr>
        <p:spPr>
          <a:xfrm>
            <a:off x="1115616" y="1967373"/>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defRPr/>
            </a:pPr>
            <a:br>
              <a:rPr lang="nb-NO" dirty="0"/>
            </a:br>
            <a:endParaRPr lang="nb-NO" dirty="0"/>
          </a:p>
        </p:txBody>
      </p:sp>
      <p:sp>
        <p:nvSpPr>
          <p:cNvPr id="5" name="Content Placeholder 2"/>
          <p:cNvSpPr txBox="1">
            <a:spLocks/>
          </p:cNvSpPr>
          <p:nvPr/>
        </p:nvSpPr>
        <p:spPr>
          <a:xfrm>
            <a:off x="971600" y="1921575"/>
            <a:ext cx="7289986"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dirty="0"/>
          </a:p>
          <a:p>
            <a:pPr>
              <a:defRPr/>
            </a:pPr>
            <a:endParaRPr lang="nb-NO" dirty="0"/>
          </a:p>
          <a:p>
            <a:pPr marL="0" indent="0">
              <a:buNone/>
              <a:defRPr/>
            </a:pPr>
            <a:r>
              <a:rPr lang="nb-NO" sz="2000" dirty="0">
                <a:solidFill>
                  <a:srgbClr val="DBD9D8">
                    <a:lumMod val="25000"/>
                  </a:srgbClr>
                </a:solidFill>
                <a:latin typeface="+mn-lt"/>
              </a:rPr>
              <a:t>Hvis grenseverditestene feiler, vet vi ikke om det kun er grenseverdien som er feil, eller om det er hele verdiområdet. Det kan derfor være fornuftig å benytte begge testteknikkene.</a:t>
            </a:r>
          </a:p>
        </p:txBody>
      </p:sp>
      <p:sp>
        <p:nvSpPr>
          <p:cNvPr id="6" name="Tittel 5"/>
          <p:cNvSpPr>
            <a:spLocks noGrp="1"/>
          </p:cNvSpPr>
          <p:nvPr>
            <p:ph type="title"/>
          </p:nvPr>
        </p:nvSpPr>
        <p:spPr/>
        <p:txBody>
          <a:bodyPr/>
          <a:lstStyle/>
          <a:p>
            <a:r>
              <a:rPr lang="en-US" dirty="0" err="1"/>
              <a:t>Hvorfor</a:t>
            </a:r>
            <a:r>
              <a:rPr lang="en-US" dirty="0"/>
              <a:t> </a:t>
            </a:r>
            <a:r>
              <a:rPr lang="en-US" dirty="0" err="1"/>
              <a:t>bruke</a:t>
            </a:r>
            <a:r>
              <a:rPr lang="en-US" dirty="0"/>
              <a:t> </a:t>
            </a:r>
            <a:r>
              <a:rPr lang="en-US" dirty="0" err="1"/>
              <a:t>grenseverdier</a:t>
            </a:r>
            <a:r>
              <a:rPr lang="en-US" dirty="0"/>
              <a:t> </a:t>
            </a:r>
            <a:r>
              <a:rPr lang="en-US" dirty="0" err="1"/>
              <a:t>og</a:t>
            </a:r>
            <a:r>
              <a:rPr lang="en-US" dirty="0"/>
              <a:t> </a:t>
            </a:r>
            <a:r>
              <a:rPr lang="en-US" dirty="0" err="1"/>
              <a:t>ekvivalensklasser</a:t>
            </a:r>
            <a:r>
              <a:rPr lang="en-US" dirty="0"/>
              <a:t>?</a:t>
            </a:r>
          </a:p>
        </p:txBody>
      </p:sp>
    </p:spTree>
    <p:extLst>
      <p:ext uri="{BB962C8B-B14F-4D97-AF65-F5344CB8AC3E}">
        <p14:creationId xmlns:p14="http://schemas.microsoft.com/office/powerpoint/2010/main" val="411487487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endParaRPr lang="nb-NO" dirty="0"/>
          </a:p>
        </p:txBody>
      </p:sp>
      <p:sp>
        <p:nvSpPr>
          <p:cNvPr id="4" name="Plassholder for bunntekst 3"/>
          <p:cNvSpPr>
            <a:spLocks noGrp="1"/>
          </p:cNvSpPr>
          <p:nvPr>
            <p:ph type="ftr" sz="quarter" idx="3"/>
          </p:nvPr>
        </p:nvSpPr>
        <p:spPr/>
        <p:txBody>
          <a:bodyPr/>
          <a:lstStyle/>
          <a:p>
            <a:endParaRPr lang="nb-NO" dirty="0"/>
          </a:p>
        </p:txBody>
      </p:sp>
      <p:sp>
        <p:nvSpPr>
          <p:cNvPr id="5" name="Plassholder for lysbildenummer 4"/>
          <p:cNvSpPr>
            <a:spLocks noGrp="1"/>
          </p:cNvSpPr>
          <p:nvPr>
            <p:ph type="sldNum" sz="quarter" idx="4"/>
          </p:nvPr>
        </p:nvSpPr>
        <p:spPr/>
        <p:txBody>
          <a:bodyPr/>
          <a:lstStyle/>
          <a:p>
            <a:fld id="{5279AF0B-2D84-CD41-8CAF-017061CB9833}" type="slidenum">
              <a:rPr lang="nb-NO" smtClean="0"/>
              <a:pPr/>
              <a:t>74</a:t>
            </a:fld>
            <a:endParaRPr lang="nb-NO"/>
          </a:p>
        </p:txBody>
      </p:sp>
      <p:pic>
        <p:nvPicPr>
          <p:cNvPr id="2050" name="Picture 2" descr="Bilderesultat for kahoot"/>
          <p:cNvPicPr>
            <a:picLocks noGrp="1" noChangeAspect="1" noChangeArrowheads="1"/>
          </p:cNvPicPr>
          <p:nvPr>
            <p:ph sz="quarter" idx="13"/>
          </p:nvPr>
        </p:nvPicPr>
        <p:blipFill>
          <a:blip r:embed="rId2">
            <a:extLst>
              <a:ext uri="{28A0092B-C50C-407E-A947-70E740481C1C}">
                <a14:useLocalDpi xmlns:a14="http://schemas.microsoft.com/office/drawing/2010/main" val="0"/>
              </a:ext>
            </a:extLst>
          </a:blip>
          <a:srcRect/>
          <a:stretch>
            <a:fillRect/>
          </a:stretch>
        </p:blipFill>
        <p:spPr bwMode="auto">
          <a:xfrm>
            <a:off x="1763688" y="1700808"/>
            <a:ext cx="5756002" cy="33212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903447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4" name="Title 5"/>
          <p:cNvSpPr txBox="1">
            <a:spLocks/>
          </p:cNvSpPr>
          <p:nvPr/>
        </p:nvSpPr>
        <p:spPr>
          <a:xfrm>
            <a:off x="474390" y="2060848"/>
            <a:ext cx="7616899"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lgn="ctr">
              <a:defRPr/>
            </a:pPr>
            <a:endParaRPr lang="nb-NO" dirty="0">
              <a:solidFill>
                <a:srgbClr val="DBD9D8">
                  <a:lumMod val="25000"/>
                </a:srgbClr>
              </a:solidFill>
              <a:latin typeface="+mn-lt"/>
            </a:endParaRPr>
          </a:p>
        </p:txBody>
      </p:sp>
      <p:sp>
        <p:nvSpPr>
          <p:cNvPr id="5" name="Content Placeholder 1"/>
          <p:cNvSpPr txBox="1">
            <a:spLocks/>
          </p:cNvSpPr>
          <p:nvPr/>
        </p:nvSpPr>
        <p:spPr>
          <a:xfrm>
            <a:off x="678516" y="1628800"/>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sz="2000" dirty="0">
                <a:latin typeface="+mn-lt"/>
              </a:rPr>
              <a:t>Tester typiske sekvenser av tilstander. </a:t>
            </a:r>
          </a:p>
          <a:p>
            <a:pPr>
              <a:defRPr/>
            </a:pPr>
            <a:r>
              <a:rPr lang="nb-NO" sz="2000" dirty="0">
                <a:latin typeface="+mn-lt"/>
              </a:rPr>
              <a:t>Tester alle tilstander.</a:t>
            </a:r>
          </a:p>
          <a:p>
            <a:pPr>
              <a:defRPr/>
            </a:pPr>
            <a:r>
              <a:rPr lang="nb-NO" sz="2000" dirty="0">
                <a:latin typeface="+mn-lt"/>
              </a:rPr>
              <a:t>Tester alle overganger. </a:t>
            </a:r>
          </a:p>
          <a:p>
            <a:pPr>
              <a:defRPr/>
            </a:pPr>
            <a:r>
              <a:rPr lang="nb-NO" sz="2000" dirty="0">
                <a:latin typeface="+mn-lt"/>
              </a:rPr>
              <a:t>Tester alle sekvenser av overganger. </a:t>
            </a:r>
          </a:p>
          <a:p>
            <a:pPr>
              <a:defRPr/>
            </a:pPr>
            <a:r>
              <a:rPr lang="nb-NO" sz="2000" dirty="0">
                <a:latin typeface="+mn-lt"/>
              </a:rPr>
              <a:t>Tester ugyldige overganger og tilstander. </a:t>
            </a:r>
          </a:p>
          <a:p>
            <a:pPr>
              <a:defRPr/>
            </a:pPr>
            <a:endParaRPr lang="nb-NO" sz="2000" dirty="0"/>
          </a:p>
        </p:txBody>
      </p:sp>
      <p:sp>
        <p:nvSpPr>
          <p:cNvPr id="3" name="Tittel 2"/>
          <p:cNvSpPr>
            <a:spLocks noGrp="1"/>
          </p:cNvSpPr>
          <p:nvPr>
            <p:ph type="title"/>
          </p:nvPr>
        </p:nvSpPr>
        <p:spPr/>
        <p:txBody>
          <a:bodyPr/>
          <a:lstStyle/>
          <a:p>
            <a:r>
              <a:rPr lang="nb-NO" sz="3200" dirty="0">
                <a:solidFill>
                  <a:srgbClr val="DBD9D8">
                    <a:lumMod val="25000"/>
                  </a:srgbClr>
                </a:solidFill>
              </a:rPr>
              <a:t>State </a:t>
            </a:r>
            <a:r>
              <a:rPr lang="nb-NO" sz="3200" dirty="0" err="1">
                <a:solidFill>
                  <a:srgbClr val="DBD9D8">
                    <a:lumMod val="25000"/>
                  </a:srgbClr>
                </a:solidFill>
              </a:rPr>
              <a:t>transition</a:t>
            </a:r>
            <a:r>
              <a:rPr lang="nb-NO" sz="3200" dirty="0">
                <a:solidFill>
                  <a:srgbClr val="DBD9D8">
                    <a:lumMod val="25000"/>
                  </a:srgbClr>
                </a:solidFill>
              </a:rPr>
              <a:t> </a:t>
            </a:r>
            <a:r>
              <a:rPr lang="nb-NO" sz="3200" dirty="0" err="1">
                <a:solidFill>
                  <a:srgbClr val="DBD9D8">
                    <a:lumMod val="25000"/>
                  </a:srgbClr>
                </a:solidFill>
              </a:rPr>
              <a:t>analysis</a:t>
            </a:r>
            <a:r>
              <a:rPr lang="nb-NO" sz="3200" dirty="0">
                <a:solidFill>
                  <a:srgbClr val="DBD9D8">
                    <a:lumMod val="25000"/>
                  </a:srgbClr>
                </a:solidFill>
              </a:rPr>
              <a:t> -Tilstandstesting </a:t>
            </a:r>
            <a:br>
              <a:rPr lang="nb-NO" sz="3200" dirty="0">
                <a:solidFill>
                  <a:srgbClr val="DBD9D8">
                    <a:lumMod val="25000"/>
                  </a:srgbClr>
                </a:solidFill>
              </a:rPr>
            </a:br>
            <a:endParaRPr lang="en-US" dirty="0"/>
          </a:p>
        </p:txBody>
      </p:sp>
      <p:pic>
        <p:nvPicPr>
          <p:cNvPr id="8" name="Bilde 7"/>
          <p:cNvPicPr>
            <a:picLocks noChangeAspect="1"/>
          </p:cNvPicPr>
          <p:nvPr/>
        </p:nvPicPr>
        <p:blipFill>
          <a:blip r:embed="rId2"/>
          <a:stretch>
            <a:fillRect/>
          </a:stretch>
        </p:blipFill>
        <p:spPr>
          <a:xfrm>
            <a:off x="4339910" y="1628800"/>
            <a:ext cx="4286250" cy="3257550"/>
          </a:xfrm>
          <a:prstGeom prst="rect">
            <a:avLst/>
          </a:prstGeom>
        </p:spPr>
      </p:pic>
    </p:spTree>
    <p:extLst>
      <p:ext uri="{BB962C8B-B14F-4D97-AF65-F5344CB8AC3E}">
        <p14:creationId xmlns:p14="http://schemas.microsoft.com/office/powerpoint/2010/main" val="30656605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05/09/2018</a:t>
            </a:fld>
            <a:endParaRPr lang="en-GB" dirty="0">
              <a:solidFill>
                <a:srgbClr val="494A4B"/>
              </a:solidFill>
              <a:latin typeface="Arial"/>
            </a:endParaRPr>
          </a:p>
        </p:txBody>
      </p:sp>
      <p:sp>
        <p:nvSpPr>
          <p:cNvPr id="4" name="Title 2"/>
          <p:cNvSpPr txBox="1">
            <a:spLocks/>
          </p:cNvSpPr>
          <p:nvPr/>
        </p:nvSpPr>
        <p:spPr>
          <a:xfrm>
            <a:off x="810580" y="1750001"/>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lgn="ctr">
              <a:defRPr/>
            </a:pPr>
            <a:endParaRPr lang="nb-NO" dirty="0">
              <a:solidFill>
                <a:srgbClr val="DBD9D8">
                  <a:lumMod val="25000"/>
                </a:srgbClr>
              </a:solidFill>
              <a:latin typeface="+mn-lt"/>
            </a:endParaRPr>
          </a:p>
        </p:txBody>
      </p:sp>
      <p:pic>
        <p:nvPicPr>
          <p:cNvPr id="6" name="Bilde 5"/>
          <p:cNvPicPr>
            <a:picLocks noChangeAspect="1"/>
          </p:cNvPicPr>
          <p:nvPr/>
        </p:nvPicPr>
        <p:blipFill>
          <a:blip r:embed="rId2"/>
          <a:stretch>
            <a:fillRect/>
          </a:stretch>
        </p:blipFill>
        <p:spPr>
          <a:xfrm>
            <a:off x="845586" y="2148689"/>
            <a:ext cx="7115497" cy="3367763"/>
          </a:xfrm>
          <a:prstGeom prst="rect">
            <a:avLst/>
          </a:prstGeom>
        </p:spPr>
      </p:pic>
      <p:sp>
        <p:nvSpPr>
          <p:cNvPr id="7" name="Tittel 6"/>
          <p:cNvSpPr>
            <a:spLocks noGrp="1"/>
          </p:cNvSpPr>
          <p:nvPr>
            <p:ph type="title"/>
          </p:nvPr>
        </p:nvSpPr>
        <p:spPr/>
        <p:txBody>
          <a:bodyPr/>
          <a:lstStyle/>
          <a:p>
            <a:r>
              <a:rPr lang="nb-NO" sz="3200" dirty="0">
                <a:solidFill>
                  <a:srgbClr val="DBD9D8">
                    <a:lumMod val="25000"/>
                  </a:srgbClr>
                </a:solidFill>
              </a:rPr>
              <a:t>Tilstandsdiagram</a:t>
            </a:r>
            <a:br>
              <a:rPr lang="nb-NO" sz="3200" dirty="0">
                <a:solidFill>
                  <a:srgbClr val="DBD9D8">
                    <a:lumMod val="25000"/>
                  </a:srgbClr>
                </a:solidFill>
              </a:rPr>
            </a:br>
            <a:endParaRPr lang="en-US" dirty="0"/>
          </a:p>
        </p:txBody>
      </p:sp>
    </p:spTree>
    <p:extLst>
      <p:ext uri="{BB962C8B-B14F-4D97-AF65-F5344CB8AC3E}">
        <p14:creationId xmlns:p14="http://schemas.microsoft.com/office/powerpoint/2010/main" val="242425646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F5CE045-340E-4285-BB7D-E782E00A0614}" type="datetime1">
              <a:rPr lang="en-GB" smtClean="0">
                <a:solidFill>
                  <a:srgbClr val="494A4B"/>
                </a:solidFill>
                <a:latin typeface="Arial"/>
              </a:rPr>
              <a:pPr/>
              <a:t>05/09/2018</a:t>
            </a:fld>
            <a:endParaRPr lang="en-GB" dirty="0">
              <a:solidFill>
                <a:srgbClr val="494A4B"/>
              </a:solidFill>
              <a:latin typeface="Arial"/>
            </a:endParaRPr>
          </a:p>
        </p:txBody>
      </p:sp>
      <p:sp>
        <p:nvSpPr>
          <p:cNvPr id="4" name="Rectangle 2"/>
          <p:cNvSpPr txBox="1">
            <a:spLocks noChangeArrowheads="1"/>
          </p:cNvSpPr>
          <p:nvPr/>
        </p:nvSpPr>
        <p:spPr>
          <a:xfrm>
            <a:off x="474390" y="1809558"/>
            <a:ext cx="7543800" cy="13716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lgn="ctr">
              <a:defRPr/>
            </a:pPr>
            <a:endParaRPr lang="en-US" dirty="0">
              <a:solidFill>
                <a:srgbClr val="DBD9D8">
                  <a:lumMod val="25000"/>
                </a:srgbClr>
              </a:solidFill>
              <a:latin typeface="+mn-lt"/>
            </a:endParaRPr>
          </a:p>
        </p:txBody>
      </p:sp>
      <p:sp>
        <p:nvSpPr>
          <p:cNvPr id="5" name="Rectangle 3"/>
          <p:cNvSpPr txBox="1">
            <a:spLocks noChangeArrowheads="1"/>
          </p:cNvSpPr>
          <p:nvPr/>
        </p:nvSpPr>
        <p:spPr>
          <a:xfrm>
            <a:off x="845586" y="1680882"/>
            <a:ext cx="7416000" cy="453444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400" b="1" dirty="0">
                <a:solidFill>
                  <a:srgbClr val="DBD9D8">
                    <a:lumMod val="25000"/>
                  </a:srgbClr>
                </a:solidFill>
                <a:latin typeface="+mn-lt"/>
              </a:rPr>
              <a:t>Hva er beslutningstabell bra for?</a:t>
            </a:r>
          </a:p>
          <a:p>
            <a:pPr>
              <a:defRPr/>
            </a:pPr>
            <a:r>
              <a:rPr lang="nb-NO" sz="2000" dirty="0">
                <a:solidFill>
                  <a:srgbClr val="DBD9D8">
                    <a:lumMod val="25000"/>
                  </a:srgbClr>
                </a:solidFill>
                <a:latin typeface="+mn-lt"/>
              </a:rPr>
              <a:t>Finne feil i logikk</a:t>
            </a:r>
          </a:p>
          <a:p>
            <a:pPr lvl="1">
              <a:defRPr/>
            </a:pPr>
            <a:r>
              <a:rPr lang="nb-NO" sz="2000" dirty="0">
                <a:solidFill>
                  <a:srgbClr val="DBD9D8">
                    <a:lumMod val="25000"/>
                  </a:srgbClr>
                </a:solidFill>
                <a:latin typeface="+mn-lt"/>
              </a:rPr>
              <a:t>	AND - OR forvekslet</a:t>
            </a:r>
          </a:p>
          <a:p>
            <a:pPr lvl="1">
              <a:defRPr/>
            </a:pPr>
            <a:r>
              <a:rPr lang="nb-NO" sz="2000" dirty="0">
                <a:solidFill>
                  <a:srgbClr val="DBD9D8">
                    <a:lumMod val="25000"/>
                  </a:srgbClr>
                </a:solidFill>
                <a:latin typeface="+mn-lt"/>
              </a:rPr>
              <a:t>	Er noen betingelser utelatt?</a:t>
            </a:r>
          </a:p>
          <a:p>
            <a:pPr lvl="1">
              <a:defRPr/>
            </a:pPr>
            <a:r>
              <a:rPr lang="nb-NO" sz="2000" dirty="0">
                <a:solidFill>
                  <a:srgbClr val="DBD9D8">
                    <a:lumMod val="25000"/>
                  </a:srgbClr>
                </a:solidFill>
                <a:latin typeface="+mn-lt"/>
              </a:rPr>
              <a:t>	Betingelser feil vei (NOT)</a:t>
            </a:r>
          </a:p>
          <a:p>
            <a:pPr lvl="1">
              <a:defRPr/>
            </a:pPr>
            <a:r>
              <a:rPr lang="nb-NO" sz="2000" dirty="0">
                <a:solidFill>
                  <a:srgbClr val="DBD9D8">
                    <a:lumMod val="25000"/>
                  </a:srgbClr>
                </a:solidFill>
                <a:latin typeface="+mn-lt"/>
              </a:rPr>
              <a:t>	Feil sammensetning av betingelser (parenteser)</a:t>
            </a:r>
          </a:p>
          <a:p>
            <a:pPr>
              <a:buFont typeface="Arial" pitchFamily="34" charset="0"/>
              <a:buNone/>
              <a:defRPr/>
            </a:pPr>
            <a:r>
              <a:rPr lang="nb-NO" sz="2400" b="1" dirty="0">
                <a:solidFill>
                  <a:srgbClr val="DBD9D8">
                    <a:lumMod val="25000"/>
                  </a:srgbClr>
                </a:solidFill>
                <a:latin typeface="+mn-lt"/>
              </a:rPr>
              <a:t>Hva brukes beslutningstabeller til? </a:t>
            </a:r>
          </a:p>
          <a:p>
            <a:pPr>
              <a:defRPr/>
            </a:pPr>
            <a:r>
              <a:rPr lang="nb-NO" sz="2000" dirty="0">
                <a:solidFill>
                  <a:srgbClr val="DBD9D8">
                    <a:lumMod val="25000"/>
                  </a:srgbClr>
                </a:solidFill>
                <a:latin typeface="+mn-lt"/>
              </a:rPr>
              <a:t>Brukt til å utforske ulike kombinasjoner basert på forhold som kan være riktige eller ikke. </a:t>
            </a:r>
          </a:p>
          <a:p>
            <a:pPr>
              <a:defRPr/>
            </a:pPr>
            <a:r>
              <a:rPr lang="nb-NO" sz="2000" dirty="0">
                <a:solidFill>
                  <a:srgbClr val="DBD9D8">
                    <a:lumMod val="25000"/>
                  </a:srgbClr>
                </a:solidFill>
                <a:latin typeface="+mn-lt"/>
              </a:rPr>
              <a:t>Hjelper testerne å sikre at alle kombinasjoner er tatt med i beregning. </a:t>
            </a:r>
          </a:p>
          <a:p>
            <a:pPr lvl="1">
              <a:defRPr/>
            </a:pPr>
            <a:endParaRPr lang="en-US" sz="2000" dirty="0">
              <a:solidFill>
                <a:srgbClr val="DBD9D8">
                  <a:lumMod val="25000"/>
                </a:srgbClr>
              </a:solidFill>
            </a:endParaRPr>
          </a:p>
        </p:txBody>
      </p:sp>
      <p:sp>
        <p:nvSpPr>
          <p:cNvPr id="6" name="Tittel 5"/>
          <p:cNvSpPr>
            <a:spLocks noGrp="1"/>
          </p:cNvSpPr>
          <p:nvPr>
            <p:ph type="title"/>
          </p:nvPr>
        </p:nvSpPr>
        <p:spPr/>
        <p:txBody>
          <a:bodyPr/>
          <a:lstStyle/>
          <a:p>
            <a:r>
              <a:rPr lang="en-US" dirty="0" err="1"/>
              <a:t>Beslutningstabeller</a:t>
            </a:r>
            <a:endParaRPr lang="en-US" dirty="0"/>
          </a:p>
        </p:txBody>
      </p:sp>
    </p:spTree>
    <p:extLst>
      <p:ext uri="{BB962C8B-B14F-4D97-AF65-F5344CB8AC3E}">
        <p14:creationId xmlns:p14="http://schemas.microsoft.com/office/powerpoint/2010/main" val="360265458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Title 2"/>
          <p:cNvSpPr txBox="1">
            <a:spLocks/>
          </p:cNvSpPr>
          <p:nvPr/>
        </p:nvSpPr>
        <p:spPr>
          <a:xfrm>
            <a:off x="1223628" y="1844824"/>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defRPr/>
            </a:pPr>
            <a:r>
              <a:rPr lang="nb-NO" dirty="0"/>
              <a:t>	</a:t>
            </a:r>
          </a:p>
        </p:txBody>
      </p:sp>
      <p:sp>
        <p:nvSpPr>
          <p:cNvPr id="5" name="Content Placeholder 1"/>
          <p:cNvSpPr txBox="1">
            <a:spLocks/>
          </p:cNvSpPr>
          <p:nvPr/>
        </p:nvSpPr>
        <p:spPr>
          <a:xfrm>
            <a:off x="683568" y="1742958"/>
            <a:ext cx="7416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buFont typeface="Arial" pitchFamily="34" charset="0"/>
              <a:buNone/>
              <a:defRPr/>
            </a:pPr>
            <a:r>
              <a:rPr lang="nb-NO" sz="2400" b="1" dirty="0">
                <a:latin typeface="+mn-lt"/>
              </a:rPr>
              <a:t>Uttak i minibank</a:t>
            </a:r>
            <a:r>
              <a:rPr lang="nb-NO" sz="2400" dirty="0">
                <a:latin typeface="+mn-lt"/>
              </a:rPr>
              <a:t> </a:t>
            </a:r>
          </a:p>
          <a:p>
            <a:pPr>
              <a:defRPr/>
            </a:pPr>
            <a:r>
              <a:rPr lang="nb-NO" sz="2000" b="1" dirty="0">
                <a:latin typeface="+mn-lt"/>
              </a:rPr>
              <a:t>Forutsetninger</a:t>
            </a:r>
            <a:r>
              <a:rPr lang="nb-NO" sz="2000" dirty="0">
                <a:latin typeface="+mn-lt"/>
              </a:rPr>
              <a:t> </a:t>
            </a:r>
          </a:p>
          <a:p>
            <a:pPr marL="638175" lvl="1" indent="-457200">
              <a:buFont typeface="+mj-lt"/>
              <a:buAutoNum type="arabicPeriod"/>
              <a:defRPr/>
            </a:pPr>
            <a:r>
              <a:rPr lang="nb-NO" sz="2000" dirty="0">
                <a:latin typeface="+mn-lt"/>
              </a:rPr>
              <a:t>Kun gyldige kort kan brukes, ugyldige kort skal avvises (men skal ikke slukes) </a:t>
            </a:r>
          </a:p>
          <a:p>
            <a:pPr marL="638175" lvl="1" indent="-457200">
              <a:buFont typeface="+mj-lt"/>
              <a:buAutoNum type="arabicPeriod"/>
              <a:defRPr/>
            </a:pPr>
            <a:r>
              <a:rPr lang="nb-NO" sz="2000" dirty="0">
                <a:latin typeface="+mn-lt"/>
              </a:rPr>
              <a:t>du har 3 forsøk på å taste riktig PIN. Hvis du taster feil PIN på 3. forsøk skal kortet slukes </a:t>
            </a:r>
          </a:p>
          <a:p>
            <a:pPr marL="638175" lvl="1" indent="-457200">
              <a:buFont typeface="+mj-lt"/>
              <a:buAutoNum type="arabicPeriod"/>
              <a:defRPr/>
            </a:pPr>
            <a:r>
              <a:rPr lang="nb-NO" sz="2000" dirty="0">
                <a:latin typeface="+mn-lt"/>
              </a:rPr>
              <a:t>det er en forutsetning at du har penger på konto for å kunne ta ut penger.</a:t>
            </a:r>
          </a:p>
        </p:txBody>
      </p:sp>
      <p:sp>
        <p:nvSpPr>
          <p:cNvPr id="6" name="Tittel 5"/>
          <p:cNvSpPr>
            <a:spLocks noGrp="1"/>
          </p:cNvSpPr>
          <p:nvPr>
            <p:ph type="title"/>
          </p:nvPr>
        </p:nvSpPr>
        <p:spPr/>
        <p:txBody>
          <a:bodyPr/>
          <a:lstStyle/>
          <a:p>
            <a:r>
              <a:rPr lang="en-US" dirty="0" err="1"/>
              <a:t>Eksempel</a:t>
            </a:r>
            <a:r>
              <a:rPr lang="en-US" dirty="0"/>
              <a:t> </a:t>
            </a:r>
            <a:r>
              <a:rPr lang="en-US" dirty="0" err="1"/>
              <a:t>på</a:t>
            </a:r>
            <a:r>
              <a:rPr lang="en-US" dirty="0"/>
              <a:t> </a:t>
            </a:r>
            <a:r>
              <a:rPr lang="en-US" dirty="0" err="1"/>
              <a:t>beslutningstabell</a:t>
            </a:r>
            <a:endParaRPr lang="en-US" dirty="0"/>
          </a:p>
        </p:txBody>
      </p:sp>
    </p:spTree>
    <p:extLst>
      <p:ext uri="{BB962C8B-B14F-4D97-AF65-F5344CB8AC3E}">
        <p14:creationId xmlns:p14="http://schemas.microsoft.com/office/powerpoint/2010/main" val="178123354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Rectangle 2"/>
          <p:cNvSpPr txBox="1">
            <a:spLocks noChangeArrowheads="1"/>
          </p:cNvSpPr>
          <p:nvPr/>
        </p:nvSpPr>
        <p:spPr>
          <a:xfrm>
            <a:off x="323528" y="1628800"/>
            <a:ext cx="8305800" cy="1371600"/>
          </a:xfrm>
          <a:prstGeom prst="rect">
            <a:avLst/>
          </a:prstGeom>
        </p:spPr>
        <p:txBody>
          <a:bodyPr vert="horz" lIns="0" tIns="0" rIns="0" bIns="0" rtlCol="0" anchor="t" anchorCtr="0">
            <a:noAutofit/>
          </a:bodyPr>
          <a:lstStyle>
            <a:lvl1pPr algn="l" defTabSz="914400" rtl="0" eaLnBrk="1" latinLnBrk="0" hangingPunct="1">
              <a:spcBef>
                <a:spcPct val="0"/>
              </a:spcBef>
              <a:buNone/>
              <a:defRPr sz="3600" kern="1200">
                <a:solidFill>
                  <a:srgbClr val="867D78"/>
                </a:solidFill>
                <a:latin typeface="Arial Narrow" pitchFamily="34" charset="0"/>
                <a:ea typeface="+mj-ea"/>
                <a:cs typeface="+mj-cs"/>
              </a:defRPr>
            </a:lvl1pPr>
          </a:lstStyle>
          <a:p>
            <a:pPr algn="ctr">
              <a:defRPr/>
            </a:pPr>
            <a:endParaRPr lang="en-US" b="1" dirty="0">
              <a:latin typeface="+mn-lt"/>
            </a:endParaRPr>
          </a:p>
        </p:txBody>
      </p:sp>
      <p:graphicFrame>
        <p:nvGraphicFramePr>
          <p:cNvPr id="5" name="Table 9"/>
          <p:cNvGraphicFramePr>
            <a:graphicFrameLocks noGrp="1"/>
          </p:cNvGraphicFramePr>
          <p:nvPr>
            <p:extLst>
              <p:ext uri="{D42A27DB-BD31-4B8C-83A1-F6EECF244321}">
                <p14:modId xmlns:p14="http://schemas.microsoft.com/office/powerpoint/2010/main" val="1681002841"/>
              </p:ext>
            </p:extLst>
          </p:nvPr>
        </p:nvGraphicFramePr>
        <p:xfrm>
          <a:off x="474390" y="1628800"/>
          <a:ext cx="7776862" cy="4140468"/>
        </p:xfrm>
        <a:graphic>
          <a:graphicData uri="http://schemas.openxmlformats.org/drawingml/2006/table">
            <a:tbl>
              <a:tblPr/>
              <a:tblGrid>
                <a:gridCol w="2036386">
                  <a:extLst>
                    <a:ext uri="{9D8B030D-6E8A-4147-A177-3AD203B41FA5}">
                      <a16:colId xmlns:a16="http://schemas.microsoft.com/office/drawing/2014/main" val="20000"/>
                    </a:ext>
                  </a:extLst>
                </a:gridCol>
                <a:gridCol w="623383">
                  <a:extLst>
                    <a:ext uri="{9D8B030D-6E8A-4147-A177-3AD203B41FA5}">
                      <a16:colId xmlns:a16="http://schemas.microsoft.com/office/drawing/2014/main" val="20001"/>
                    </a:ext>
                  </a:extLst>
                </a:gridCol>
                <a:gridCol w="623383">
                  <a:extLst>
                    <a:ext uri="{9D8B030D-6E8A-4147-A177-3AD203B41FA5}">
                      <a16:colId xmlns:a16="http://schemas.microsoft.com/office/drawing/2014/main" val="20002"/>
                    </a:ext>
                  </a:extLst>
                </a:gridCol>
                <a:gridCol w="623383">
                  <a:extLst>
                    <a:ext uri="{9D8B030D-6E8A-4147-A177-3AD203B41FA5}">
                      <a16:colId xmlns:a16="http://schemas.microsoft.com/office/drawing/2014/main" val="20003"/>
                    </a:ext>
                  </a:extLst>
                </a:gridCol>
                <a:gridCol w="623383">
                  <a:extLst>
                    <a:ext uri="{9D8B030D-6E8A-4147-A177-3AD203B41FA5}">
                      <a16:colId xmlns:a16="http://schemas.microsoft.com/office/drawing/2014/main" val="20004"/>
                    </a:ext>
                  </a:extLst>
                </a:gridCol>
                <a:gridCol w="623383">
                  <a:extLst>
                    <a:ext uri="{9D8B030D-6E8A-4147-A177-3AD203B41FA5}">
                      <a16:colId xmlns:a16="http://schemas.microsoft.com/office/drawing/2014/main" val="20005"/>
                    </a:ext>
                  </a:extLst>
                </a:gridCol>
                <a:gridCol w="623383">
                  <a:extLst>
                    <a:ext uri="{9D8B030D-6E8A-4147-A177-3AD203B41FA5}">
                      <a16:colId xmlns:a16="http://schemas.microsoft.com/office/drawing/2014/main" val="20006"/>
                    </a:ext>
                  </a:extLst>
                </a:gridCol>
                <a:gridCol w="623383">
                  <a:extLst>
                    <a:ext uri="{9D8B030D-6E8A-4147-A177-3AD203B41FA5}">
                      <a16:colId xmlns:a16="http://schemas.microsoft.com/office/drawing/2014/main" val="20007"/>
                    </a:ext>
                  </a:extLst>
                </a:gridCol>
                <a:gridCol w="1376795">
                  <a:extLst>
                    <a:ext uri="{9D8B030D-6E8A-4147-A177-3AD203B41FA5}">
                      <a16:colId xmlns:a16="http://schemas.microsoft.com/office/drawing/2014/main" val="20008"/>
                    </a:ext>
                  </a:extLst>
                </a:gridCol>
              </a:tblGrid>
              <a:tr h="960664">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1" i="0" u="none" strike="noStrike" dirty="0">
                          <a:solidFill>
                            <a:srgbClr val="0066FF"/>
                          </a:solidFill>
                          <a:latin typeface="Calibri"/>
                        </a:rPr>
                        <a:t>Tilstander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dirty="0">
                          <a:solidFill>
                            <a:srgbClr val="0066FF"/>
                          </a:solidFill>
                          <a:latin typeface="Calibri"/>
                        </a:rPr>
                        <a:t>1</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dirty="0">
                          <a:solidFill>
                            <a:srgbClr val="0066FF"/>
                          </a:solidFill>
                          <a:latin typeface="Calibri"/>
                        </a:rPr>
                        <a:t>2</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dirty="0">
                          <a:solidFill>
                            <a:srgbClr val="0066FF"/>
                          </a:solidFill>
                          <a:latin typeface="Calibri"/>
                        </a:rPr>
                        <a:t>3</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dirty="0">
                          <a:solidFill>
                            <a:srgbClr val="0066FF"/>
                          </a:solidFill>
                          <a:latin typeface="Calibri"/>
                        </a:rPr>
                        <a:t>4</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dirty="0">
                          <a:solidFill>
                            <a:srgbClr val="0066FF"/>
                          </a:solidFill>
                          <a:latin typeface="Calibri"/>
                        </a:rPr>
                        <a:t>5</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dirty="0">
                          <a:solidFill>
                            <a:srgbClr val="0066FF"/>
                          </a:solidFill>
                          <a:latin typeface="Calibri"/>
                        </a:rPr>
                        <a:t>6</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dirty="0">
                          <a:solidFill>
                            <a:srgbClr val="0066FF"/>
                          </a:solidFill>
                          <a:latin typeface="Calibri"/>
                        </a:rPr>
                        <a:t>7</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1" i="0" u="none" strike="noStrike" dirty="0">
                          <a:solidFill>
                            <a:srgbClr val="0066FF"/>
                          </a:solidFill>
                          <a:latin typeface="Calibri"/>
                        </a:rPr>
                        <a:t>Sjekke begge J og 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0"/>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dirty="0">
                          <a:solidFill>
                            <a:srgbClr val="0066FF"/>
                          </a:solidFill>
                          <a:latin typeface="Calibri"/>
                        </a:rPr>
                        <a:t>Gyldig kort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r h="297806">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dirty="0">
                          <a:solidFill>
                            <a:srgbClr val="0066FF"/>
                          </a:solidFill>
                          <a:latin typeface="Calibri"/>
                        </a:rPr>
                        <a:t>Første PIN riktig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2"/>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dirty="0">
                          <a:solidFill>
                            <a:srgbClr val="0066FF"/>
                          </a:solidFill>
                          <a:latin typeface="Calibri"/>
                        </a:rPr>
                        <a:t>3 feil PIN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dirty="0">
                          <a:solidFill>
                            <a:srgbClr val="0066FF"/>
                          </a:solidFill>
                          <a:latin typeface="Calibri"/>
                        </a:rPr>
                        <a:t>1-2 feil PIN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dirty="0">
                          <a:solidFill>
                            <a:srgbClr val="0066FF"/>
                          </a:solidFill>
                          <a:latin typeface="Calibri"/>
                        </a:rPr>
                        <a:t>Penger tilgjengelig</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5"/>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1" i="0" u="none" strike="noStrike" dirty="0">
                          <a:solidFill>
                            <a:srgbClr val="0066FF"/>
                          </a:solidFill>
                          <a:latin typeface="Calibri"/>
                        </a:rPr>
                        <a:t>Resultater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 </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6"/>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Avvis kort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7"/>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a:solidFill>
                            <a:srgbClr val="0066FF"/>
                          </a:solidFill>
                          <a:latin typeface="Calibri"/>
                        </a:rPr>
                        <a:t>Prøv ny PIN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Y</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8"/>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dirty="0">
                          <a:solidFill>
                            <a:srgbClr val="0066FF"/>
                          </a:solidFill>
                          <a:latin typeface="Calibri"/>
                        </a:rPr>
                        <a:t>Sluk kort</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9"/>
                  </a:ext>
                </a:extLst>
              </a:tr>
              <a:tr h="320222">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l" fontAlgn="b"/>
                      <a:r>
                        <a:rPr lang="nb-NO" sz="1800" b="0" i="0" u="none" strike="noStrike" dirty="0">
                          <a:solidFill>
                            <a:srgbClr val="0066FF"/>
                          </a:solidFill>
                          <a:latin typeface="Calibri"/>
                        </a:rPr>
                        <a:t>Uttak penger</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J</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N</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199" rtl="0" eaLnBrk="1" latinLnBrk="0" hangingPunct="1">
                        <a:defRPr sz="1800" kern="1200">
                          <a:solidFill>
                            <a:schemeClr val="tx1"/>
                          </a:solidFill>
                          <a:latin typeface="Arial"/>
                          <a:ea typeface=""/>
                          <a:cs typeface=""/>
                        </a:defRPr>
                      </a:lvl1pPr>
                      <a:lvl2pPr marL="457100" algn="l" defTabSz="914199" rtl="0" eaLnBrk="1" latinLnBrk="0" hangingPunct="1">
                        <a:defRPr sz="1800" kern="1200">
                          <a:solidFill>
                            <a:schemeClr val="tx1"/>
                          </a:solidFill>
                          <a:latin typeface="Arial"/>
                          <a:ea typeface=""/>
                          <a:cs typeface=""/>
                        </a:defRPr>
                      </a:lvl2pPr>
                      <a:lvl3pPr marL="914199" algn="l" defTabSz="914199" rtl="0" eaLnBrk="1" latinLnBrk="0" hangingPunct="1">
                        <a:defRPr sz="1800" kern="1200">
                          <a:solidFill>
                            <a:schemeClr val="tx1"/>
                          </a:solidFill>
                          <a:latin typeface="Arial"/>
                          <a:ea typeface=""/>
                          <a:cs typeface=""/>
                        </a:defRPr>
                      </a:lvl3pPr>
                      <a:lvl4pPr marL="1371299" algn="l" defTabSz="914199" rtl="0" eaLnBrk="1" latinLnBrk="0" hangingPunct="1">
                        <a:defRPr sz="1800" kern="1200">
                          <a:solidFill>
                            <a:schemeClr val="tx1"/>
                          </a:solidFill>
                          <a:latin typeface="Arial"/>
                          <a:ea typeface=""/>
                          <a:cs typeface=""/>
                        </a:defRPr>
                      </a:lvl4pPr>
                      <a:lvl5pPr marL="1828398" algn="l" defTabSz="914199" rtl="0" eaLnBrk="1" latinLnBrk="0" hangingPunct="1">
                        <a:defRPr sz="1800" kern="1200">
                          <a:solidFill>
                            <a:schemeClr val="tx1"/>
                          </a:solidFill>
                          <a:latin typeface="Arial"/>
                          <a:ea typeface=""/>
                          <a:cs typeface=""/>
                        </a:defRPr>
                      </a:lvl5pPr>
                      <a:lvl6pPr marL="2285498" algn="l" defTabSz="914199" rtl="0" eaLnBrk="1" latinLnBrk="0" hangingPunct="1">
                        <a:defRPr sz="1800" kern="1200">
                          <a:solidFill>
                            <a:schemeClr val="tx1"/>
                          </a:solidFill>
                          <a:latin typeface="Arial"/>
                          <a:ea typeface=""/>
                          <a:cs typeface=""/>
                        </a:defRPr>
                      </a:lvl6pPr>
                      <a:lvl7pPr marL="2742596" algn="l" defTabSz="914199" rtl="0" eaLnBrk="1" latinLnBrk="0" hangingPunct="1">
                        <a:defRPr sz="1800" kern="1200">
                          <a:solidFill>
                            <a:schemeClr val="tx1"/>
                          </a:solidFill>
                          <a:latin typeface="Arial"/>
                          <a:ea typeface=""/>
                          <a:cs typeface=""/>
                        </a:defRPr>
                      </a:lvl7pPr>
                      <a:lvl8pPr marL="3199696" algn="l" defTabSz="914199" rtl="0" eaLnBrk="1" latinLnBrk="0" hangingPunct="1">
                        <a:defRPr sz="1800" kern="1200">
                          <a:solidFill>
                            <a:schemeClr val="tx1"/>
                          </a:solidFill>
                          <a:latin typeface="Arial"/>
                          <a:ea typeface=""/>
                          <a:cs typeface=""/>
                        </a:defRPr>
                      </a:lvl8pPr>
                      <a:lvl9pPr marL="3656795" algn="l" defTabSz="914199" rtl="0" eaLnBrk="1" latinLnBrk="0" hangingPunct="1">
                        <a:defRPr sz="1800" kern="1200">
                          <a:solidFill>
                            <a:schemeClr val="tx1"/>
                          </a:solidFill>
                          <a:latin typeface="Arial"/>
                          <a:ea typeface=""/>
                          <a:cs typeface=""/>
                        </a:defRPr>
                      </a:lvl9pPr>
                    </a:lstStyle>
                    <a:p>
                      <a:pPr algn="ctr" fontAlgn="b"/>
                      <a:r>
                        <a:rPr lang="nb-NO" sz="1800" b="0" i="0" u="none" strike="noStrike" dirty="0">
                          <a:solidFill>
                            <a:srgbClr val="0066FF"/>
                          </a:solidFill>
                          <a:latin typeface="Calibri"/>
                        </a:rPr>
                        <a:t>OK</a:t>
                      </a:r>
                    </a:p>
                  </a:txBody>
                  <a:tcPr marL="9525" marR="9525" marT="9525" marB="0" anchor="b">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10"/>
                  </a:ext>
                </a:extLst>
              </a:tr>
            </a:tbl>
          </a:graphicData>
        </a:graphic>
      </p:graphicFrame>
      <p:sp>
        <p:nvSpPr>
          <p:cNvPr id="6" name="Tittel 5"/>
          <p:cNvSpPr>
            <a:spLocks noGrp="1"/>
          </p:cNvSpPr>
          <p:nvPr>
            <p:ph type="title"/>
          </p:nvPr>
        </p:nvSpPr>
        <p:spPr/>
        <p:txBody>
          <a:bodyPr/>
          <a:lstStyle/>
          <a:p>
            <a:r>
              <a:rPr lang="en-US" dirty="0" err="1"/>
              <a:t>Eksempel</a:t>
            </a:r>
            <a:r>
              <a:rPr lang="en-US" dirty="0"/>
              <a:t> </a:t>
            </a:r>
            <a:r>
              <a:rPr lang="en-US" dirty="0" err="1"/>
              <a:t>på</a:t>
            </a:r>
            <a:r>
              <a:rPr lang="en-US" dirty="0"/>
              <a:t> </a:t>
            </a:r>
            <a:r>
              <a:rPr lang="en-US" dirty="0" err="1"/>
              <a:t>beslutningstabell</a:t>
            </a:r>
            <a:endParaRPr lang="en-US" dirty="0"/>
          </a:p>
        </p:txBody>
      </p:sp>
    </p:spTree>
    <p:extLst>
      <p:ext uri="{BB962C8B-B14F-4D97-AF65-F5344CB8AC3E}">
        <p14:creationId xmlns:p14="http://schemas.microsoft.com/office/powerpoint/2010/main" val="33855559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nb-NO" sz="2800" dirty="0"/>
              <a:t>Uformelle krav</a:t>
            </a:r>
            <a:endParaRPr lang="nb-NO" sz="1800" dirty="0"/>
          </a:p>
        </p:txBody>
      </p:sp>
      <p:sp>
        <p:nvSpPr>
          <p:cNvPr id="6" name="Slide Number Placeholder 5"/>
          <p:cNvSpPr>
            <a:spLocks noGrp="1"/>
          </p:cNvSpPr>
          <p:nvPr>
            <p:ph type="sldNum" sz="quarter" idx="12"/>
          </p:nvPr>
        </p:nvSpPr>
        <p:spPr/>
        <p:txBody>
          <a:bodyPr/>
          <a:lstStyle/>
          <a:p>
            <a:fld id="{AF43E6FD-AB27-4108-A2FC-346BB5F75E3F}" type="slidenum">
              <a:rPr lang="fr-FR" smtClean="0"/>
              <a:pPr/>
              <a:t>8</a:t>
            </a:fld>
            <a:endParaRPr lang="fr-FR" dirty="0"/>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47444" y="1226445"/>
            <a:ext cx="2726335" cy="2044751"/>
          </a:xfrm>
          <a:prstGeom prst="rect">
            <a:avLst/>
          </a:prstGeom>
        </p:spPr>
      </p:pic>
      <p:pic>
        <p:nvPicPr>
          <p:cNvPr id="11" name="Content Placeholder 10"/>
          <p:cNvPicPr>
            <a:picLocks noGrp="1" noChangeAspect="1"/>
          </p:cNvPicPr>
          <p:nvPr>
            <p:ph sz="quarter" idx="14"/>
          </p:nvPr>
        </p:nvPicPr>
        <p:blipFill>
          <a:blip r:embed="rId4">
            <a:extLst>
              <a:ext uri="{28A0092B-C50C-407E-A947-70E740481C1C}">
                <a14:useLocalDpi xmlns:a14="http://schemas.microsoft.com/office/drawing/2010/main" val="0"/>
              </a:ext>
            </a:extLst>
          </a:blip>
          <a:stretch>
            <a:fillRect/>
          </a:stretch>
        </p:blipFill>
        <p:spPr>
          <a:xfrm>
            <a:off x="898105" y="3789040"/>
            <a:ext cx="3091470" cy="2059692"/>
          </a:xfrm>
        </p:spPr>
      </p:pic>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211960" y="3429000"/>
            <a:ext cx="4686171" cy="2517824"/>
          </a:xfrm>
          <a:prstGeom prst="rect">
            <a:avLst/>
          </a:prstGeom>
        </p:spPr>
      </p:pic>
      <p:sp>
        <p:nvSpPr>
          <p:cNvPr id="3" name="Content Placeholder 2">
            <a:extLst>
              <a:ext uri="{FF2B5EF4-FFF2-40B4-BE49-F238E27FC236}">
                <a16:creationId xmlns:a16="http://schemas.microsoft.com/office/drawing/2014/main" id="{020CA3D0-DE68-4D34-845E-657DE6CCFBE1}"/>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3336359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Title 1"/>
          <p:cNvSpPr txBox="1">
            <a:spLocks/>
          </p:cNvSpPr>
          <p:nvPr/>
        </p:nvSpPr>
        <p:spPr>
          <a:xfrm>
            <a:off x="611560" y="1700808"/>
            <a:ext cx="7616899"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lgn="ctr">
              <a:defRPr/>
            </a:pPr>
            <a:endParaRPr lang="nb-NO" dirty="0">
              <a:latin typeface="+mn-lt"/>
            </a:endParaRPr>
          </a:p>
        </p:txBody>
      </p:sp>
      <p:sp>
        <p:nvSpPr>
          <p:cNvPr id="5" name="Content Placeholder 2"/>
          <p:cNvSpPr txBox="1">
            <a:spLocks/>
          </p:cNvSpPr>
          <p:nvPr/>
        </p:nvSpPr>
        <p:spPr>
          <a:xfrm>
            <a:off x="695141" y="1700808"/>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sz="2000" dirty="0">
                <a:latin typeface="+mn-lt"/>
              </a:rPr>
              <a:t>Forklaring</a:t>
            </a:r>
          </a:p>
          <a:p>
            <a:pPr>
              <a:defRPr/>
            </a:pPr>
            <a:r>
              <a:rPr lang="nb-NO" sz="2000" dirty="0">
                <a:latin typeface="+mn-lt"/>
              </a:rPr>
              <a:t>Statement </a:t>
            </a:r>
            <a:r>
              <a:rPr lang="nb-NO" sz="2000" dirty="0" err="1">
                <a:latin typeface="+mn-lt"/>
              </a:rPr>
              <a:t>coverage</a:t>
            </a:r>
            <a:r>
              <a:rPr lang="nb-NO" sz="2000" dirty="0">
                <a:latin typeface="+mn-lt"/>
              </a:rPr>
              <a:t>: </a:t>
            </a:r>
            <a:r>
              <a:rPr lang="nb-NO" sz="2000" dirty="0" err="1">
                <a:latin typeface="+mn-lt"/>
              </a:rPr>
              <a:t>packman</a:t>
            </a:r>
            <a:endParaRPr lang="nb-NO" sz="2000" dirty="0">
              <a:latin typeface="+mn-lt"/>
            </a:endParaRPr>
          </a:p>
          <a:p>
            <a:pPr>
              <a:defRPr/>
            </a:pPr>
            <a:r>
              <a:rPr lang="nb-NO" sz="2000" dirty="0" err="1">
                <a:latin typeface="+mn-lt"/>
              </a:rPr>
              <a:t>Packman</a:t>
            </a:r>
            <a:r>
              <a:rPr lang="nb-NO" sz="2000" dirty="0">
                <a:latin typeface="+mn-lt"/>
              </a:rPr>
              <a:t> skal spise alle boksene med færrest mulig forsøk.</a:t>
            </a:r>
          </a:p>
          <a:p>
            <a:pPr>
              <a:defRPr/>
            </a:pPr>
            <a:endParaRPr lang="nb-NO" sz="2000" dirty="0">
              <a:latin typeface="+mn-lt"/>
            </a:endParaRPr>
          </a:p>
          <a:p>
            <a:pPr>
              <a:defRPr/>
            </a:pPr>
            <a:r>
              <a:rPr lang="nb-NO" sz="2000" dirty="0">
                <a:latin typeface="+mn-lt"/>
              </a:rPr>
              <a:t>Branch/</a:t>
            </a:r>
            <a:r>
              <a:rPr lang="nb-NO" sz="2000" dirty="0" err="1">
                <a:latin typeface="+mn-lt"/>
              </a:rPr>
              <a:t>desission</a:t>
            </a:r>
            <a:r>
              <a:rPr lang="nb-NO" sz="2000" dirty="0">
                <a:latin typeface="+mn-lt"/>
              </a:rPr>
              <a:t> </a:t>
            </a:r>
            <a:r>
              <a:rPr lang="nb-NO" sz="2000" dirty="0" err="1">
                <a:latin typeface="+mn-lt"/>
              </a:rPr>
              <a:t>coverage</a:t>
            </a:r>
            <a:r>
              <a:rPr lang="nb-NO" sz="2000" dirty="0">
                <a:latin typeface="+mn-lt"/>
              </a:rPr>
              <a:t>: Bil</a:t>
            </a:r>
          </a:p>
          <a:p>
            <a:pPr>
              <a:defRPr/>
            </a:pPr>
            <a:r>
              <a:rPr lang="nb-NO" sz="2000" dirty="0">
                <a:latin typeface="+mn-lt"/>
              </a:rPr>
              <a:t>Bilen skal kjøre alle veiene</a:t>
            </a:r>
          </a:p>
          <a:p>
            <a:pPr>
              <a:defRPr/>
            </a:pPr>
            <a:endParaRPr lang="nb-NO" sz="2000" dirty="0">
              <a:latin typeface="+mn-lt"/>
            </a:endParaRPr>
          </a:p>
          <a:p>
            <a:pPr marL="0" indent="0">
              <a:buNone/>
              <a:defRPr/>
            </a:pPr>
            <a:endParaRPr lang="nb-NO" sz="2000" dirty="0"/>
          </a:p>
        </p:txBody>
      </p:sp>
      <p:pic>
        <p:nvPicPr>
          <p:cNvPr id="6" name="Picture 2" descr="http://cfile25.uf.tistory.com/image/1968BE484FAFC2241F654B"/>
          <p:cNvPicPr>
            <a:picLocks noChangeAspect="1" noChangeArrowheads="1"/>
          </p:cNvPicPr>
          <p:nvPr/>
        </p:nvPicPr>
        <p:blipFill>
          <a:blip r:embed="rId3" cstate="print"/>
          <a:srcRect/>
          <a:stretch>
            <a:fillRect/>
          </a:stretch>
        </p:blipFill>
        <p:spPr bwMode="auto">
          <a:xfrm>
            <a:off x="4744262" y="1946187"/>
            <a:ext cx="3475038" cy="3438586"/>
          </a:xfrm>
          <a:prstGeom prst="rect">
            <a:avLst/>
          </a:prstGeom>
          <a:noFill/>
        </p:spPr>
      </p:pic>
      <p:sp>
        <p:nvSpPr>
          <p:cNvPr id="7" name="Tittel 6"/>
          <p:cNvSpPr>
            <a:spLocks noGrp="1"/>
          </p:cNvSpPr>
          <p:nvPr>
            <p:ph type="title"/>
          </p:nvPr>
        </p:nvSpPr>
        <p:spPr/>
        <p:txBody>
          <a:bodyPr/>
          <a:lstStyle/>
          <a:p>
            <a:r>
              <a:rPr lang="en-US" dirty="0"/>
              <a:t>USE CASE</a:t>
            </a:r>
          </a:p>
        </p:txBody>
      </p:sp>
    </p:spTree>
    <p:extLst>
      <p:ext uri="{BB962C8B-B14F-4D97-AF65-F5344CB8AC3E}">
        <p14:creationId xmlns:p14="http://schemas.microsoft.com/office/powerpoint/2010/main" val="358719447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Bilde 6"/>
          <p:cNvPicPr>
            <a:picLocks noChangeAspect="1"/>
          </p:cNvPicPr>
          <p:nvPr/>
        </p:nvPicPr>
        <p:blipFill>
          <a:blip r:embed="rId3"/>
          <a:stretch>
            <a:fillRect/>
          </a:stretch>
        </p:blipFill>
        <p:spPr>
          <a:xfrm>
            <a:off x="3707904" y="2451100"/>
            <a:ext cx="4276725" cy="3714750"/>
          </a:xfrm>
          <a:prstGeom prst="rect">
            <a:avLst/>
          </a:prstGeom>
        </p:spPr>
      </p:pic>
      <p:sp>
        <p:nvSpPr>
          <p:cNvPr id="5" name="Tittel 4"/>
          <p:cNvSpPr>
            <a:spLocks noGrp="1"/>
          </p:cNvSpPr>
          <p:nvPr>
            <p:ph type="title"/>
          </p:nvPr>
        </p:nvSpPr>
        <p:spPr/>
        <p:txBody>
          <a:bodyPr/>
          <a:lstStyle/>
          <a:p>
            <a:r>
              <a:rPr lang="en-US" dirty="0"/>
              <a:t>USE CASE </a:t>
            </a:r>
          </a:p>
        </p:txBody>
      </p:sp>
      <p:sp>
        <p:nvSpPr>
          <p:cNvPr id="9" name="Plassholder for innhold 8"/>
          <p:cNvSpPr>
            <a:spLocks noGrp="1"/>
          </p:cNvSpPr>
          <p:nvPr>
            <p:ph sz="quarter" idx="13"/>
          </p:nvPr>
        </p:nvSpPr>
        <p:spPr/>
        <p:txBody>
          <a:bodyPr/>
          <a:lstStyle/>
          <a:p>
            <a:endParaRPr lang="en-US"/>
          </a:p>
        </p:txBody>
      </p:sp>
      <p:sp>
        <p:nvSpPr>
          <p:cNvPr id="3" name="Plassholder for bunntekst 2"/>
          <p:cNvSpPr>
            <a:spLocks noGrp="1"/>
          </p:cNvSpPr>
          <p:nvPr>
            <p:ph type="ftr" sz="quarter" idx="3"/>
          </p:nvPr>
        </p:nvSpPr>
        <p:spPr/>
        <p:txBody>
          <a:bodyPr/>
          <a:lstStyle/>
          <a:p>
            <a:endParaRPr lang="fr-FR"/>
          </a:p>
        </p:txBody>
      </p:sp>
      <p:sp>
        <p:nvSpPr>
          <p:cNvPr id="4" name="Plassholder for lysbildenummer 3"/>
          <p:cNvSpPr>
            <a:spLocks noGrp="1"/>
          </p:cNvSpPr>
          <p:nvPr>
            <p:ph type="sldNum" sz="quarter" idx="4"/>
          </p:nvPr>
        </p:nvSpPr>
        <p:spPr/>
        <p:txBody>
          <a:bodyPr/>
          <a:lstStyle/>
          <a:p>
            <a:fld id="{AF43E6FD-AB27-4108-A2FC-346BB5F75E3F}" type="slidenum">
              <a:rPr lang="fr-FR" smtClean="0"/>
              <a:pPr/>
              <a:t>81</a:t>
            </a:fld>
            <a:endParaRPr lang="fr-FR"/>
          </a:p>
        </p:txBody>
      </p:sp>
      <p:pic>
        <p:nvPicPr>
          <p:cNvPr id="6" name="Bilde 5"/>
          <p:cNvPicPr>
            <a:picLocks noChangeAspect="1"/>
          </p:cNvPicPr>
          <p:nvPr/>
        </p:nvPicPr>
        <p:blipFill>
          <a:blip r:embed="rId4"/>
          <a:stretch>
            <a:fillRect/>
          </a:stretch>
        </p:blipFill>
        <p:spPr>
          <a:xfrm>
            <a:off x="326827" y="2517513"/>
            <a:ext cx="2800350" cy="3038475"/>
          </a:xfrm>
          <a:prstGeom prst="rect">
            <a:avLst/>
          </a:prstGeom>
        </p:spPr>
      </p:pic>
      <p:pic>
        <p:nvPicPr>
          <p:cNvPr id="8" name="Bilde 7"/>
          <p:cNvPicPr>
            <a:picLocks noChangeAspect="1"/>
          </p:cNvPicPr>
          <p:nvPr/>
        </p:nvPicPr>
        <p:blipFill>
          <a:blip r:embed="rId5"/>
          <a:stretch>
            <a:fillRect/>
          </a:stretch>
        </p:blipFill>
        <p:spPr>
          <a:xfrm>
            <a:off x="3738420" y="2163614"/>
            <a:ext cx="504056" cy="600067"/>
          </a:xfrm>
          <a:prstGeom prst="rect">
            <a:avLst/>
          </a:prstGeom>
        </p:spPr>
      </p:pic>
    </p:spTree>
    <p:extLst>
      <p:ext uri="{BB962C8B-B14F-4D97-AF65-F5344CB8AC3E}">
        <p14:creationId xmlns:p14="http://schemas.microsoft.com/office/powerpoint/2010/main" val="33017243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Title 5"/>
          <p:cNvSpPr txBox="1">
            <a:spLocks/>
          </p:cNvSpPr>
          <p:nvPr/>
        </p:nvSpPr>
        <p:spPr>
          <a:xfrm>
            <a:off x="845586" y="1772816"/>
            <a:ext cx="7616899"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lgn="ctr">
              <a:defRPr/>
            </a:pPr>
            <a:r>
              <a:rPr lang="nb-NO" b="1" dirty="0">
                <a:solidFill>
                  <a:srgbClr val="FFFFFF">
                    <a:lumMod val="50000"/>
                  </a:srgbClr>
                </a:solidFill>
                <a:latin typeface="+mn-lt"/>
              </a:rPr>
              <a:t>Erfaringsbaserte testteknikker</a:t>
            </a:r>
            <a:endParaRPr lang="nb-NO" b="1" dirty="0">
              <a:latin typeface="+mn-lt"/>
            </a:endParaRPr>
          </a:p>
        </p:txBody>
      </p:sp>
      <p:sp>
        <p:nvSpPr>
          <p:cNvPr id="5" name="Content Placeholder 1"/>
          <p:cNvSpPr txBox="1">
            <a:spLocks/>
          </p:cNvSpPr>
          <p:nvPr/>
        </p:nvSpPr>
        <p:spPr>
          <a:xfrm>
            <a:off x="611560" y="2601380"/>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endParaRPr lang="nb-NO" dirty="0">
              <a:latin typeface="+mn-lt"/>
            </a:endParaRPr>
          </a:p>
          <a:p>
            <a:pPr>
              <a:defRPr/>
            </a:pPr>
            <a:r>
              <a:rPr lang="nb-NO" dirty="0">
                <a:latin typeface="+mn-lt"/>
              </a:rPr>
              <a:t>Utforskende test</a:t>
            </a:r>
          </a:p>
          <a:p>
            <a:pPr>
              <a:defRPr/>
            </a:pPr>
            <a:r>
              <a:rPr lang="nb-NO" dirty="0">
                <a:latin typeface="+mn-lt"/>
              </a:rPr>
              <a:t>Feilgjetting</a:t>
            </a:r>
          </a:p>
        </p:txBody>
      </p:sp>
      <p:pic>
        <p:nvPicPr>
          <p:cNvPr id="6" name="Bilde 10"/>
          <p:cNvPicPr>
            <a:picLocks noChangeAspect="1"/>
          </p:cNvPicPr>
          <p:nvPr/>
        </p:nvPicPr>
        <p:blipFill>
          <a:blip r:embed="rId2"/>
          <a:stretch>
            <a:fillRect/>
          </a:stretch>
        </p:blipFill>
        <p:spPr>
          <a:xfrm>
            <a:off x="1115616" y="4881294"/>
            <a:ext cx="2398239" cy="1588207"/>
          </a:xfrm>
          <a:prstGeom prst="rect">
            <a:avLst/>
          </a:prstGeom>
        </p:spPr>
      </p:pic>
      <p:pic>
        <p:nvPicPr>
          <p:cNvPr id="7" name="Picture 4" descr="https://encrypted-tbn1.gstatic.com/images?q=tbn:ANd9GcSIHDhRVGubLnA0YeEQfsbEscJA9dhWP2Cj9eKNaH9_Kt48GSnxBQ"/>
          <p:cNvPicPr>
            <a:picLocks noChangeAspect="1" noChangeArrowheads="1"/>
          </p:cNvPicPr>
          <p:nvPr/>
        </p:nvPicPr>
        <p:blipFill>
          <a:blip r:embed="rId3" cstate="print"/>
          <a:srcRect/>
          <a:stretch>
            <a:fillRect/>
          </a:stretch>
        </p:blipFill>
        <p:spPr bwMode="auto">
          <a:xfrm>
            <a:off x="4211594" y="3193234"/>
            <a:ext cx="1334269" cy="1804375"/>
          </a:xfrm>
          <a:prstGeom prst="rect">
            <a:avLst/>
          </a:prstGeom>
          <a:noFill/>
        </p:spPr>
      </p:pic>
      <p:pic>
        <p:nvPicPr>
          <p:cNvPr id="8" name="Bilde 4"/>
          <p:cNvPicPr>
            <a:picLocks noChangeAspect="1"/>
          </p:cNvPicPr>
          <p:nvPr/>
        </p:nvPicPr>
        <p:blipFill>
          <a:blip r:embed="rId4"/>
          <a:stretch>
            <a:fillRect/>
          </a:stretch>
        </p:blipFill>
        <p:spPr>
          <a:xfrm>
            <a:off x="6732240" y="2609724"/>
            <a:ext cx="1407046" cy="1778826"/>
          </a:xfrm>
          <a:prstGeom prst="rect">
            <a:avLst/>
          </a:prstGeom>
        </p:spPr>
      </p:pic>
      <p:pic>
        <p:nvPicPr>
          <p:cNvPr id="9" name="Bilde 9"/>
          <p:cNvPicPr>
            <a:picLocks noChangeAspect="1"/>
          </p:cNvPicPr>
          <p:nvPr/>
        </p:nvPicPr>
        <p:blipFill>
          <a:blip r:embed="rId5"/>
          <a:stretch>
            <a:fillRect/>
          </a:stretch>
        </p:blipFill>
        <p:spPr>
          <a:xfrm>
            <a:off x="5957850" y="4725380"/>
            <a:ext cx="1477913" cy="1279725"/>
          </a:xfrm>
          <a:prstGeom prst="rect">
            <a:avLst/>
          </a:prstGeom>
        </p:spPr>
      </p:pic>
    </p:spTree>
    <p:extLst>
      <p:ext uri="{BB962C8B-B14F-4D97-AF65-F5344CB8AC3E}">
        <p14:creationId xmlns:p14="http://schemas.microsoft.com/office/powerpoint/2010/main" val="418164904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tel 1"/>
          <p:cNvSpPr>
            <a:spLocks noGrp="1"/>
          </p:cNvSpPr>
          <p:nvPr>
            <p:ph type="title"/>
          </p:nvPr>
        </p:nvSpPr>
        <p:spPr/>
        <p:txBody>
          <a:bodyPr/>
          <a:lstStyle/>
          <a:p>
            <a:pPr lvl="0"/>
            <a:br>
              <a:rPr lang="nb-NO" sz="2000" dirty="0"/>
            </a:br>
            <a:br>
              <a:rPr lang="nb-NO" sz="2000" dirty="0"/>
            </a:br>
            <a:br>
              <a:rPr lang="nb-NO" sz="2000" dirty="0"/>
            </a:br>
            <a:br>
              <a:rPr lang="nb-NO" sz="2000" dirty="0"/>
            </a:br>
            <a:r>
              <a:rPr lang="nb-NO" sz="2000" dirty="0"/>
              <a:t>Erfaringsbaserte testteknikker</a:t>
            </a:r>
            <a:br>
              <a:rPr lang="nb-NO" sz="2000" dirty="0">
                <a:solidFill>
                  <a:srgbClr val="FFFFFF"/>
                </a:solidFill>
                <a:cs typeface="Arial" pitchFamily="34" charset="0"/>
              </a:rPr>
            </a:br>
            <a:endParaRPr lang="en-US" dirty="0"/>
          </a:p>
        </p:txBody>
      </p:sp>
      <p:sp>
        <p:nvSpPr>
          <p:cNvPr id="4" name="Plassholder for lysbildenummer 3"/>
          <p:cNvSpPr>
            <a:spLocks noGrp="1"/>
          </p:cNvSpPr>
          <p:nvPr>
            <p:ph type="sldNum" sz="quarter" idx="4"/>
          </p:nvPr>
        </p:nvSpPr>
        <p:spPr/>
        <p:txBody>
          <a:bodyPr/>
          <a:lstStyle/>
          <a:p>
            <a:fld id="{AF43E6FD-AB27-4108-A2FC-346BB5F75E3F}" type="slidenum">
              <a:rPr lang="fr-FR" smtClean="0"/>
              <a:pPr/>
              <a:t>83</a:t>
            </a:fld>
            <a:endParaRPr lang="fr-FR"/>
          </a:p>
        </p:txBody>
      </p:sp>
      <p:graphicFrame>
        <p:nvGraphicFramePr>
          <p:cNvPr id="6" name="Tabell 5"/>
          <p:cNvGraphicFramePr>
            <a:graphicFrameLocks noGrp="1"/>
          </p:cNvGraphicFramePr>
          <p:nvPr>
            <p:extLst>
              <p:ext uri="{D42A27DB-BD31-4B8C-83A1-F6EECF244321}">
                <p14:modId xmlns:p14="http://schemas.microsoft.com/office/powerpoint/2010/main" val="1648455659"/>
              </p:ext>
            </p:extLst>
          </p:nvPr>
        </p:nvGraphicFramePr>
        <p:xfrm>
          <a:off x="544439" y="1700808"/>
          <a:ext cx="6624738" cy="4110864"/>
        </p:xfrm>
        <a:graphic>
          <a:graphicData uri="http://schemas.openxmlformats.org/drawingml/2006/table">
            <a:tbl>
              <a:tblPr firstRow="1" bandRow="1">
                <a:tableStyleId>{5C22544A-7EE6-4342-B048-85BDC9FD1C3A}</a:tableStyleId>
              </a:tblPr>
              <a:tblGrid>
                <a:gridCol w="3312369">
                  <a:extLst>
                    <a:ext uri="{9D8B030D-6E8A-4147-A177-3AD203B41FA5}">
                      <a16:colId xmlns:a16="http://schemas.microsoft.com/office/drawing/2014/main" val="20000"/>
                    </a:ext>
                  </a:extLst>
                </a:gridCol>
                <a:gridCol w="3312369">
                  <a:extLst>
                    <a:ext uri="{9D8B030D-6E8A-4147-A177-3AD203B41FA5}">
                      <a16:colId xmlns:a16="http://schemas.microsoft.com/office/drawing/2014/main" val="20001"/>
                    </a:ext>
                  </a:extLst>
                </a:gridCol>
              </a:tblGrid>
              <a:tr h="359450">
                <a:tc>
                  <a:txBody>
                    <a:bodyPr/>
                    <a:lstStyle/>
                    <a:p>
                      <a:r>
                        <a:rPr lang="nb-NO" dirty="0" err="1"/>
                        <a:t>Error</a:t>
                      </a:r>
                      <a:r>
                        <a:rPr lang="nb-NO" dirty="0"/>
                        <a:t> </a:t>
                      </a:r>
                      <a:r>
                        <a:rPr lang="nb-NO" dirty="0" err="1"/>
                        <a:t>guessing</a:t>
                      </a:r>
                      <a:endParaRPr lang="nb-NO" dirty="0"/>
                    </a:p>
                  </a:txBody>
                  <a:tcPr/>
                </a:tc>
                <a:tc>
                  <a:txBody>
                    <a:bodyPr/>
                    <a:lstStyle/>
                    <a:p>
                      <a:r>
                        <a:rPr lang="nb-NO" dirty="0" err="1"/>
                        <a:t>Exploratory</a:t>
                      </a:r>
                      <a:r>
                        <a:rPr lang="nb-NO" dirty="0"/>
                        <a:t> testing</a:t>
                      </a:r>
                    </a:p>
                  </a:txBody>
                  <a:tcPr/>
                </a:tc>
                <a:extLst>
                  <a:ext uri="{0D108BD9-81ED-4DB2-BD59-A6C34878D82A}">
                    <a16:rowId xmlns:a16="http://schemas.microsoft.com/office/drawing/2014/main" val="10000"/>
                  </a:ext>
                </a:extLst>
              </a:tr>
              <a:tr h="638932">
                <a:tc>
                  <a:txBody>
                    <a:bodyPr/>
                    <a:lstStyle/>
                    <a:p>
                      <a:r>
                        <a:rPr lang="nb-NO" dirty="0"/>
                        <a:t>Skrive </a:t>
                      </a:r>
                      <a:r>
                        <a:rPr lang="nb-NO" dirty="0" err="1"/>
                        <a:t>testcase</a:t>
                      </a:r>
                      <a:r>
                        <a:rPr lang="nb-NO" dirty="0"/>
                        <a:t> basert på erfaring.</a:t>
                      </a:r>
                    </a:p>
                  </a:txBody>
                  <a:tcPr/>
                </a:tc>
                <a:tc>
                  <a:txBody>
                    <a:bodyPr/>
                    <a:lstStyle/>
                    <a:p>
                      <a:r>
                        <a:rPr lang="nb-NO" dirty="0" err="1"/>
                        <a:t>Timeboxed</a:t>
                      </a:r>
                      <a:endParaRPr lang="nb-NO" dirty="0"/>
                    </a:p>
                  </a:txBody>
                  <a:tcPr/>
                </a:tc>
                <a:extLst>
                  <a:ext uri="{0D108BD9-81ED-4DB2-BD59-A6C34878D82A}">
                    <a16:rowId xmlns:a16="http://schemas.microsoft.com/office/drawing/2014/main" val="10001"/>
                  </a:ext>
                </a:extLst>
              </a:tr>
              <a:tr h="912760">
                <a:tc>
                  <a:txBody>
                    <a:bodyPr/>
                    <a:lstStyle/>
                    <a:p>
                      <a:pPr marL="0" marR="0" indent="0" algn="l" defTabSz="914199" rtl="0" eaLnBrk="1" fontAlgn="auto" latinLnBrk="0" hangingPunct="1">
                        <a:lnSpc>
                          <a:spcPct val="100000"/>
                        </a:lnSpc>
                        <a:spcBef>
                          <a:spcPts val="0"/>
                        </a:spcBef>
                        <a:spcAft>
                          <a:spcPts val="0"/>
                        </a:spcAft>
                        <a:buClrTx/>
                        <a:buSzTx/>
                        <a:buFontTx/>
                        <a:buNone/>
                        <a:tabLst/>
                        <a:defRPr/>
                      </a:pPr>
                      <a:r>
                        <a:rPr lang="nb-NO" dirty="0"/>
                        <a:t>Bruke erfaring for</a:t>
                      </a:r>
                      <a:r>
                        <a:rPr lang="nb-NO" baseline="0" dirty="0"/>
                        <a:t> å fremprovosere feil.</a:t>
                      </a:r>
                      <a:endParaRPr lang="nb-NO" dirty="0"/>
                    </a:p>
                    <a:p>
                      <a:endParaRPr lang="nb-NO" dirty="0"/>
                    </a:p>
                  </a:txBody>
                  <a:tcPr/>
                </a:tc>
                <a:tc>
                  <a:txBody>
                    <a:bodyPr/>
                    <a:lstStyle/>
                    <a:p>
                      <a:r>
                        <a:rPr lang="nb-NO" dirty="0"/>
                        <a:t>Brukes når det er begrenset tid.</a:t>
                      </a:r>
                    </a:p>
                  </a:txBody>
                  <a:tcPr/>
                </a:tc>
                <a:extLst>
                  <a:ext uri="{0D108BD9-81ED-4DB2-BD59-A6C34878D82A}">
                    <a16:rowId xmlns:a16="http://schemas.microsoft.com/office/drawing/2014/main" val="10002"/>
                  </a:ext>
                </a:extLst>
              </a:tr>
              <a:tr h="912760">
                <a:tc>
                  <a:txBody>
                    <a:bodyPr/>
                    <a:lstStyle/>
                    <a:p>
                      <a:r>
                        <a:rPr lang="nb-NO" dirty="0"/>
                        <a:t>Brukt etter formelle testteknikker.</a:t>
                      </a:r>
                    </a:p>
                  </a:txBody>
                  <a:tcPr/>
                </a:tc>
                <a:tc>
                  <a:txBody>
                    <a:bodyPr/>
                    <a:lstStyle/>
                    <a:p>
                      <a:r>
                        <a:rPr lang="nb-NO" dirty="0"/>
                        <a:t>Brukes når det er mangelfull</a:t>
                      </a:r>
                      <a:r>
                        <a:rPr lang="nb-NO" baseline="0" dirty="0"/>
                        <a:t> beskrivelse av systemet.</a:t>
                      </a:r>
                      <a:endParaRPr lang="nb-NO" dirty="0"/>
                    </a:p>
                  </a:txBody>
                  <a:tcPr/>
                </a:tc>
                <a:extLst>
                  <a:ext uri="{0D108BD9-81ED-4DB2-BD59-A6C34878D82A}">
                    <a16:rowId xmlns:a16="http://schemas.microsoft.com/office/drawing/2014/main" val="10003"/>
                  </a:ext>
                </a:extLst>
              </a:tr>
              <a:tr h="638932">
                <a:tc>
                  <a:txBody>
                    <a:bodyPr/>
                    <a:lstStyle/>
                    <a:p>
                      <a:r>
                        <a:rPr lang="nb-NO" dirty="0"/>
                        <a:t>Strukturert</a:t>
                      </a:r>
                      <a:r>
                        <a:rPr lang="nb-NO" baseline="0" dirty="0"/>
                        <a:t> tilnærming</a:t>
                      </a:r>
                      <a:endParaRPr lang="nb-NO" dirty="0"/>
                    </a:p>
                  </a:txBody>
                  <a:tcPr/>
                </a:tc>
                <a:tc>
                  <a:txBody>
                    <a:bodyPr/>
                    <a:lstStyle/>
                    <a:p>
                      <a:r>
                        <a:rPr lang="nb-NO" dirty="0"/>
                        <a:t>Minimum med</a:t>
                      </a:r>
                      <a:r>
                        <a:rPr lang="nb-NO" baseline="0" dirty="0"/>
                        <a:t> planlegging</a:t>
                      </a:r>
                      <a:endParaRPr lang="nb-NO" dirty="0"/>
                    </a:p>
                  </a:txBody>
                  <a:tcPr/>
                </a:tc>
                <a:extLst>
                  <a:ext uri="{0D108BD9-81ED-4DB2-BD59-A6C34878D82A}">
                    <a16:rowId xmlns:a16="http://schemas.microsoft.com/office/drawing/2014/main" val="10004"/>
                  </a:ext>
                </a:extLst>
              </a:tr>
              <a:tr h="638932">
                <a:tc>
                  <a:txBody>
                    <a:bodyPr/>
                    <a:lstStyle/>
                    <a:p>
                      <a:r>
                        <a:rPr lang="nb-NO" dirty="0"/>
                        <a:t>Kan</a:t>
                      </a:r>
                      <a:r>
                        <a:rPr lang="nb-NO" baseline="0" dirty="0"/>
                        <a:t> velge </a:t>
                      </a:r>
                      <a:r>
                        <a:rPr lang="nb-NO" baseline="0" dirty="0" err="1"/>
                        <a:t>testcase</a:t>
                      </a:r>
                      <a:r>
                        <a:rPr lang="nb-NO" baseline="0" dirty="0"/>
                        <a:t> eller ikke </a:t>
                      </a:r>
                      <a:r>
                        <a:rPr lang="nb-NO" baseline="0" dirty="0" err="1"/>
                        <a:t>testcase</a:t>
                      </a:r>
                      <a:endParaRPr lang="nb-NO" dirty="0"/>
                    </a:p>
                  </a:txBody>
                  <a:tcPr/>
                </a:tc>
                <a:tc>
                  <a:txBody>
                    <a:bodyPr/>
                    <a:lstStyle/>
                    <a:p>
                      <a:r>
                        <a:rPr lang="nb-NO" dirty="0"/>
                        <a:t>Ingen </a:t>
                      </a:r>
                      <a:r>
                        <a:rPr lang="nb-NO" dirty="0" err="1"/>
                        <a:t>testcase</a:t>
                      </a:r>
                      <a:endParaRPr lang="nb-NO" dirty="0"/>
                    </a:p>
                  </a:txBody>
                  <a:tcPr/>
                </a:tc>
                <a:extLst>
                  <a:ext uri="{0D108BD9-81ED-4DB2-BD59-A6C34878D82A}">
                    <a16:rowId xmlns:a16="http://schemas.microsoft.com/office/drawing/2014/main" val="10005"/>
                  </a:ext>
                </a:extLst>
              </a:tr>
            </a:tbl>
          </a:graphicData>
        </a:graphic>
      </p:graphicFrame>
      <p:sp>
        <p:nvSpPr>
          <p:cNvPr id="5"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Tree>
    <p:extLst>
      <p:ext uri="{BB962C8B-B14F-4D97-AF65-F5344CB8AC3E}">
        <p14:creationId xmlns:p14="http://schemas.microsoft.com/office/powerpoint/2010/main" val="104570354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Plassholder for bunntekst 2"/>
          <p:cNvSpPr>
            <a:spLocks noGrp="1"/>
          </p:cNvSpPr>
          <p:nvPr>
            <p:ph type="ftr" sz="quarter" idx="11"/>
          </p:nvPr>
        </p:nvSpPr>
        <p:spPr/>
        <p:txBody>
          <a:bodyPr/>
          <a:lstStyle/>
          <a:p>
            <a:endParaRPr lang="fr-FR"/>
          </a:p>
        </p:txBody>
      </p:sp>
      <p:sp>
        <p:nvSpPr>
          <p:cNvPr id="4" name="Plassholder for lysbildenummer 3"/>
          <p:cNvSpPr>
            <a:spLocks noGrp="1"/>
          </p:cNvSpPr>
          <p:nvPr>
            <p:ph type="sldNum" sz="quarter" idx="12"/>
          </p:nvPr>
        </p:nvSpPr>
        <p:spPr/>
        <p:txBody>
          <a:bodyPr/>
          <a:lstStyle/>
          <a:p>
            <a:fld id="{AF43E6FD-AB27-4108-A2FC-346BB5F75E3F}" type="slidenum">
              <a:rPr lang="fr-FR" smtClean="0"/>
              <a:pPr/>
              <a:t>84</a:t>
            </a:fld>
            <a:endParaRPr lang="fr-FR"/>
          </a:p>
        </p:txBody>
      </p:sp>
      <p:sp>
        <p:nvSpPr>
          <p:cNvPr id="8" name="Title 3"/>
          <p:cNvSpPr txBox="1">
            <a:spLocks/>
          </p:cNvSpPr>
          <p:nvPr/>
        </p:nvSpPr>
        <p:spPr>
          <a:xfrm>
            <a:off x="1187624" y="2564904"/>
            <a:ext cx="6624736" cy="1406252"/>
          </a:xfrm>
          <a:prstGeom prst="rect">
            <a:avLst/>
          </a:prstGeom>
        </p:spPr>
        <p:txBody>
          <a:bodyPr vert="horz" lIns="0" tIns="0" rIns="0" bIns="0" rtlCol="0" anchor="t" anchorCtr="0">
            <a:noAutofit/>
          </a:bodyPr>
          <a:lstStyle>
            <a:lvl1pPr algn="l" defTabSz="914400" rtl="0" eaLnBrk="1" latinLnBrk="0" hangingPunct="1">
              <a:spcBef>
                <a:spcPct val="0"/>
              </a:spcBef>
              <a:buNone/>
              <a:defRPr sz="4500" kern="1200">
                <a:solidFill>
                  <a:srgbClr val="00B6DE"/>
                </a:solidFill>
                <a:latin typeface="Arial Narrow" pitchFamily="34" charset="0"/>
                <a:ea typeface="+mj-ea"/>
                <a:cs typeface="+mj-cs"/>
              </a:defRPr>
            </a:lvl1pPr>
          </a:lstStyle>
          <a:p>
            <a:pPr algn="ctr"/>
            <a:r>
              <a:rPr lang="nb-NO" dirty="0">
                <a:solidFill>
                  <a:srgbClr val="232323">
                    <a:lumMod val="50000"/>
                    <a:lumOff val="50000"/>
                  </a:srgbClr>
                </a:solidFill>
                <a:latin typeface="+mn-lt"/>
              </a:rPr>
              <a:t>Strukturbasert</a:t>
            </a:r>
            <a:r>
              <a:rPr lang="nb-NO" dirty="0">
                <a:latin typeface="+mn-lt"/>
              </a:rPr>
              <a:t> </a:t>
            </a:r>
            <a:r>
              <a:rPr lang="nb-NO" dirty="0">
                <a:solidFill>
                  <a:srgbClr val="232323">
                    <a:lumMod val="50000"/>
                    <a:lumOff val="50000"/>
                  </a:srgbClr>
                </a:solidFill>
                <a:latin typeface="+mn-lt"/>
              </a:rPr>
              <a:t>eller </a:t>
            </a:r>
            <a:r>
              <a:rPr lang="nb-NO" dirty="0" err="1">
                <a:solidFill>
                  <a:srgbClr val="232323">
                    <a:lumMod val="50000"/>
                    <a:lumOff val="50000"/>
                  </a:srgbClr>
                </a:solidFill>
                <a:latin typeface="+mn-lt"/>
              </a:rPr>
              <a:t>white</a:t>
            </a:r>
            <a:r>
              <a:rPr lang="nb-NO" dirty="0">
                <a:solidFill>
                  <a:srgbClr val="232323">
                    <a:lumMod val="50000"/>
                    <a:lumOff val="50000"/>
                  </a:srgbClr>
                </a:solidFill>
                <a:latin typeface="+mn-lt"/>
              </a:rPr>
              <a:t> </a:t>
            </a:r>
            <a:r>
              <a:rPr lang="nb-NO" dirty="0" err="1">
                <a:solidFill>
                  <a:srgbClr val="232323">
                    <a:lumMod val="50000"/>
                    <a:lumOff val="50000"/>
                  </a:srgbClr>
                </a:solidFill>
                <a:latin typeface="+mn-lt"/>
              </a:rPr>
              <a:t>box</a:t>
            </a:r>
            <a:r>
              <a:rPr lang="nb-NO" dirty="0">
                <a:solidFill>
                  <a:srgbClr val="232323">
                    <a:lumMod val="50000"/>
                    <a:lumOff val="50000"/>
                  </a:srgbClr>
                </a:solidFill>
                <a:latin typeface="+mn-lt"/>
              </a:rPr>
              <a:t> testing </a:t>
            </a:r>
            <a:endParaRPr lang="nb-NO" dirty="0">
              <a:solidFill>
                <a:srgbClr val="00ADD3">
                  <a:lumMod val="60000"/>
                  <a:lumOff val="40000"/>
                </a:srgbClr>
              </a:solidFill>
              <a:latin typeface="+mn-lt"/>
            </a:endParaRPr>
          </a:p>
        </p:txBody>
      </p:sp>
    </p:spTree>
    <p:extLst>
      <p:ext uri="{BB962C8B-B14F-4D97-AF65-F5344CB8AC3E}">
        <p14:creationId xmlns:p14="http://schemas.microsoft.com/office/powerpoint/2010/main" val="2479062379"/>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Text Placeholder 3"/>
          <p:cNvSpPr txBox="1">
            <a:spLocks/>
          </p:cNvSpPr>
          <p:nvPr/>
        </p:nvSpPr>
        <p:spPr>
          <a:xfrm>
            <a:off x="611560" y="1700808"/>
            <a:ext cx="7412824" cy="360000"/>
          </a:xfrm>
          <a:prstGeom prst="rect">
            <a:avLst/>
          </a:prstGeom>
        </p:spPr>
        <p:txBody>
          <a:bodyPr vert="horz" lIns="0" tIns="0" rIns="0" bIns="0" rtlCol="0">
            <a:normAutofit/>
          </a:bodyPr>
          <a:lstStyle>
            <a:lvl1pPr marL="0" indent="0" algn="l" defTabSz="914400" rtl="0" eaLnBrk="1" latinLnBrk="0" hangingPunct="1">
              <a:spcBef>
                <a:spcPts val="1300"/>
              </a:spcBef>
              <a:buClr>
                <a:srgbClr val="5E5D5C"/>
              </a:buClr>
              <a:buFont typeface="Arial" pitchFamily="34" charset="0"/>
              <a:buNone/>
              <a:defRPr sz="1900" kern="1200" baseline="0">
                <a:solidFill>
                  <a:srgbClr val="7E5FA8"/>
                </a:solidFill>
                <a:latin typeface="Arial Narrow" pitchFamily="34"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dirty="0">
              <a:latin typeface="+mn-lt"/>
            </a:endParaRPr>
          </a:p>
        </p:txBody>
      </p:sp>
      <p:sp>
        <p:nvSpPr>
          <p:cNvPr id="5" name="Title 1"/>
          <p:cNvSpPr txBox="1">
            <a:spLocks/>
          </p:cNvSpPr>
          <p:nvPr/>
        </p:nvSpPr>
        <p:spPr>
          <a:xfrm>
            <a:off x="395536" y="1831685"/>
            <a:ext cx="7414362"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defRPr/>
            </a:pPr>
            <a:endParaRPr lang="nb-NO" dirty="0">
              <a:latin typeface="+mn-lt"/>
            </a:endParaRPr>
          </a:p>
        </p:txBody>
      </p:sp>
      <p:sp>
        <p:nvSpPr>
          <p:cNvPr id="6" name="Content Placeholder 2"/>
          <p:cNvSpPr txBox="1">
            <a:spLocks/>
          </p:cNvSpPr>
          <p:nvPr/>
        </p:nvSpPr>
        <p:spPr>
          <a:xfrm>
            <a:off x="608384" y="1700807"/>
            <a:ext cx="7416000" cy="4248472"/>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dirty="0">
                <a:latin typeface="+mn-lt"/>
              </a:rPr>
              <a:t>Vi har flere komponenter som må henge sammen for at et system skal fungere.</a:t>
            </a:r>
          </a:p>
          <a:p>
            <a:pPr>
              <a:defRPr/>
            </a:pPr>
            <a:r>
              <a:rPr lang="nb-NO" dirty="0">
                <a:latin typeface="+mn-lt"/>
              </a:rPr>
              <a:t>Teste hver enkelt komponent for seg</a:t>
            </a:r>
          </a:p>
          <a:p>
            <a:pPr>
              <a:defRPr/>
            </a:pPr>
            <a:endParaRPr lang="nb-NO" dirty="0"/>
          </a:p>
        </p:txBody>
      </p:sp>
      <p:pic>
        <p:nvPicPr>
          <p:cNvPr id="7" name="Bilde 7"/>
          <p:cNvPicPr>
            <a:picLocks noChangeAspect="1"/>
          </p:cNvPicPr>
          <p:nvPr/>
        </p:nvPicPr>
        <p:blipFill>
          <a:blip r:embed="rId2"/>
          <a:stretch>
            <a:fillRect/>
          </a:stretch>
        </p:blipFill>
        <p:spPr>
          <a:xfrm>
            <a:off x="1046556" y="3008842"/>
            <a:ext cx="6539656" cy="2944980"/>
          </a:xfrm>
          <a:prstGeom prst="rect">
            <a:avLst/>
          </a:prstGeom>
        </p:spPr>
      </p:pic>
      <p:sp>
        <p:nvSpPr>
          <p:cNvPr id="8" name="Tittel 7"/>
          <p:cNvSpPr>
            <a:spLocks noGrp="1"/>
          </p:cNvSpPr>
          <p:nvPr>
            <p:ph type="title"/>
          </p:nvPr>
        </p:nvSpPr>
        <p:spPr/>
        <p:txBody>
          <a:bodyPr/>
          <a:lstStyle/>
          <a:p>
            <a:pPr>
              <a:defRPr/>
            </a:pPr>
            <a:r>
              <a:rPr lang="nb-NO" sz="3200" dirty="0"/>
              <a:t>Komponent testing - </a:t>
            </a:r>
            <a:r>
              <a:rPr lang="nb-NO" sz="3200" dirty="0" err="1"/>
              <a:t>Condition</a:t>
            </a:r>
            <a:r>
              <a:rPr lang="nb-NO" sz="3200" dirty="0"/>
              <a:t> </a:t>
            </a:r>
            <a:r>
              <a:rPr lang="nb-NO" sz="3200" dirty="0" err="1"/>
              <a:t>coverage</a:t>
            </a:r>
            <a:endParaRPr lang="nb-NO" sz="3200" dirty="0"/>
          </a:p>
        </p:txBody>
      </p:sp>
    </p:spTree>
    <p:extLst>
      <p:ext uri="{BB962C8B-B14F-4D97-AF65-F5344CB8AC3E}">
        <p14:creationId xmlns:p14="http://schemas.microsoft.com/office/powerpoint/2010/main" val="45954425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Text Placeholder 5"/>
          <p:cNvSpPr txBox="1">
            <a:spLocks/>
          </p:cNvSpPr>
          <p:nvPr/>
        </p:nvSpPr>
        <p:spPr>
          <a:xfrm>
            <a:off x="611560" y="1753249"/>
            <a:ext cx="7617971" cy="360000"/>
          </a:xfrm>
          <a:prstGeom prst="rect">
            <a:avLst/>
          </a:prstGeom>
        </p:spPr>
        <p:txBody>
          <a:bodyPr vert="horz" lIns="0" tIns="0" rIns="0" bIns="0" rtlCol="0">
            <a:normAutofit/>
          </a:bodyPr>
          <a:lstStyle>
            <a:lvl1pPr marL="0" indent="0" algn="l" defTabSz="914400" rtl="0" eaLnBrk="1" latinLnBrk="0" hangingPunct="1">
              <a:spcBef>
                <a:spcPts val="1300"/>
              </a:spcBef>
              <a:buClr>
                <a:srgbClr val="5E5D5C"/>
              </a:buClr>
              <a:buFont typeface="Arial" pitchFamily="34" charset="0"/>
              <a:buNone/>
              <a:defRPr sz="1900" kern="1200" baseline="0">
                <a:solidFill>
                  <a:srgbClr val="7E5FA8"/>
                </a:solidFill>
                <a:latin typeface="Arial Narrow" pitchFamily="34"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dirty="0">
              <a:latin typeface="+mn-lt"/>
            </a:endParaRPr>
          </a:p>
        </p:txBody>
      </p:sp>
      <p:sp>
        <p:nvSpPr>
          <p:cNvPr id="5" name="Title 4"/>
          <p:cNvSpPr txBox="1">
            <a:spLocks/>
          </p:cNvSpPr>
          <p:nvPr/>
        </p:nvSpPr>
        <p:spPr>
          <a:xfrm>
            <a:off x="611560" y="1787208"/>
            <a:ext cx="7616899"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defRPr/>
            </a:pPr>
            <a:endParaRPr lang="nb-NO" dirty="0">
              <a:latin typeface="+mn-lt"/>
            </a:endParaRPr>
          </a:p>
        </p:txBody>
      </p:sp>
      <p:sp>
        <p:nvSpPr>
          <p:cNvPr id="6" name="Content Placeholder 1"/>
          <p:cNvSpPr txBox="1">
            <a:spLocks/>
          </p:cNvSpPr>
          <p:nvPr/>
        </p:nvSpPr>
        <p:spPr>
          <a:xfrm>
            <a:off x="578627" y="1474025"/>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dirty="0">
                <a:latin typeface="+mn-lt"/>
              </a:rPr>
              <a:t>Koblingen mellom  to komponenter. </a:t>
            </a:r>
          </a:p>
        </p:txBody>
      </p:sp>
      <p:pic>
        <p:nvPicPr>
          <p:cNvPr id="7" name="Bilde 7"/>
          <p:cNvPicPr>
            <a:picLocks noChangeAspect="1"/>
          </p:cNvPicPr>
          <p:nvPr/>
        </p:nvPicPr>
        <p:blipFill>
          <a:blip r:embed="rId2"/>
          <a:stretch>
            <a:fillRect/>
          </a:stretch>
        </p:blipFill>
        <p:spPr>
          <a:xfrm>
            <a:off x="894372" y="2203881"/>
            <a:ext cx="7051274" cy="3235621"/>
          </a:xfrm>
          <a:prstGeom prst="rect">
            <a:avLst/>
          </a:prstGeom>
        </p:spPr>
      </p:pic>
      <p:sp>
        <p:nvSpPr>
          <p:cNvPr id="8" name="Tittel 7"/>
          <p:cNvSpPr>
            <a:spLocks noGrp="1"/>
          </p:cNvSpPr>
          <p:nvPr>
            <p:ph type="title"/>
          </p:nvPr>
        </p:nvSpPr>
        <p:spPr/>
        <p:txBody>
          <a:bodyPr/>
          <a:lstStyle/>
          <a:p>
            <a:r>
              <a:rPr lang="nb-NO" sz="3200" dirty="0"/>
              <a:t>Beslutnings testing -</a:t>
            </a:r>
            <a:r>
              <a:rPr lang="nb-NO" sz="3200" dirty="0" err="1"/>
              <a:t>Decision</a:t>
            </a:r>
            <a:r>
              <a:rPr lang="nb-NO" sz="3200" dirty="0"/>
              <a:t> </a:t>
            </a:r>
            <a:r>
              <a:rPr lang="nb-NO" sz="3200" dirty="0" err="1"/>
              <a:t>coverage</a:t>
            </a:r>
            <a:endParaRPr lang="en-US" dirty="0"/>
          </a:p>
        </p:txBody>
      </p:sp>
    </p:spTree>
    <p:extLst>
      <p:ext uri="{BB962C8B-B14F-4D97-AF65-F5344CB8AC3E}">
        <p14:creationId xmlns:p14="http://schemas.microsoft.com/office/powerpoint/2010/main" val="370172958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95731" y="425886"/>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Text Placeholder 3"/>
          <p:cNvSpPr txBox="1">
            <a:spLocks/>
          </p:cNvSpPr>
          <p:nvPr/>
        </p:nvSpPr>
        <p:spPr>
          <a:xfrm>
            <a:off x="611560" y="1628800"/>
            <a:ext cx="7412824" cy="360000"/>
          </a:xfrm>
          <a:prstGeom prst="rect">
            <a:avLst/>
          </a:prstGeom>
        </p:spPr>
        <p:txBody>
          <a:bodyPr vert="horz" lIns="0" tIns="0" rIns="0" bIns="0" rtlCol="0">
            <a:normAutofit/>
          </a:bodyPr>
          <a:lstStyle>
            <a:lvl1pPr marL="0" indent="0" algn="l" defTabSz="914400" rtl="0" eaLnBrk="1" latinLnBrk="0" hangingPunct="1">
              <a:spcBef>
                <a:spcPts val="1300"/>
              </a:spcBef>
              <a:buClr>
                <a:srgbClr val="5E5D5C"/>
              </a:buClr>
              <a:buFont typeface="Arial" pitchFamily="34" charset="0"/>
              <a:buNone/>
              <a:defRPr sz="1900" kern="1200" baseline="0">
                <a:solidFill>
                  <a:srgbClr val="7E5FA8"/>
                </a:solidFill>
                <a:latin typeface="Arial Narrow" pitchFamily="34"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dirty="0">
                <a:latin typeface="+mn-lt"/>
              </a:rPr>
              <a:t>.</a:t>
            </a:r>
          </a:p>
        </p:txBody>
      </p:sp>
      <p:sp>
        <p:nvSpPr>
          <p:cNvPr id="5" name="Title 1"/>
          <p:cNvSpPr txBox="1">
            <a:spLocks/>
          </p:cNvSpPr>
          <p:nvPr/>
        </p:nvSpPr>
        <p:spPr>
          <a:xfrm>
            <a:off x="458568" y="1701725"/>
            <a:ext cx="7920880" cy="64956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defRPr/>
            </a:pPr>
            <a:endParaRPr lang="nb-NO" dirty="0">
              <a:latin typeface="+mn-lt"/>
            </a:endParaRPr>
          </a:p>
        </p:txBody>
      </p:sp>
      <p:pic>
        <p:nvPicPr>
          <p:cNvPr id="6" name="Bilde 5"/>
          <p:cNvPicPr>
            <a:picLocks noChangeAspect="1"/>
          </p:cNvPicPr>
          <p:nvPr/>
        </p:nvPicPr>
        <p:blipFill>
          <a:blip r:embed="rId2"/>
          <a:stretch>
            <a:fillRect/>
          </a:stretch>
        </p:blipFill>
        <p:spPr>
          <a:xfrm>
            <a:off x="495731" y="2026505"/>
            <a:ext cx="7560839" cy="3718611"/>
          </a:xfrm>
          <a:prstGeom prst="rect">
            <a:avLst/>
          </a:prstGeom>
        </p:spPr>
      </p:pic>
      <p:sp>
        <p:nvSpPr>
          <p:cNvPr id="7" name="Tittel 6"/>
          <p:cNvSpPr>
            <a:spLocks noGrp="1"/>
          </p:cNvSpPr>
          <p:nvPr>
            <p:ph type="title"/>
          </p:nvPr>
        </p:nvSpPr>
        <p:spPr>
          <a:xfrm>
            <a:off x="495731" y="338042"/>
            <a:ext cx="8045374" cy="790031"/>
          </a:xfrm>
        </p:spPr>
        <p:txBody>
          <a:bodyPr/>
          <a:lstStyle/>
          <a:p>
            <a:r>
              <a:rPr lang="nb-NO" sz="3200" dirty="0"/>
              <a:t>Testing av flere komponenter - </a:t>
            </a:r>
            <a:r>
              <a:rPr lang="nb-NO" sz="3200" dirty="0" err="1"/>
              <a:t>Multible</a:t>
            </a:r>
            <a:r>
              <a:rPr lang="nb-NO" sz="3200" dirty="0"/>
              <a:t> </a:t>
            </a:r>
            <a:r>
              <a:rPr lang="nb-NO" sz="3200" dirty="0" err="1"/>
              <a:t>condition</a:t>
            </a:r>
            <a:r>
              <a:rPr lang="nb-NO" sz="3200" dirty="0"/>
              <a:t> </a:t>
            </a:r>
            <a:r>
              <a:rPr lang="nb-NO" sz="3200" dirty="0" err="1"/>
              <a:t>coverage</a:t>
            </a:r>
            <a:r>
              <a:rPr lang="nb-NO" sz="3200" dirty="0"/>
              <a:t>.</a:t>
            </a:r>
            <a:endParaRPr lang="en-US" dirty="0"/>
          </a:p>
        </p:txBody>
      </p:sp>
    </p:spTree>
    <p:extLst>
      <p:ext uri="{BB962C8B-B14F-4D97-AF65-F5344CB8AC3E}">
        <p14:creationId xmlns:p14="http://schemas.microsoft.com/office/powerpoint/2010/main" val="9417189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74390" y="260648"/>
            <a:ext cx="7419975" cy="989013"/>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3200" kern="1200">
                <a:solidFill>
                  <a:srgbClr val="FFFFFF"/>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endParaRPr kumimoji="0" lang="nb-NO" sz="2400" b="0" i="0" u="none" strike="noStrike" kern="1200" cap="none" spc="0" normalizeH="0" baseline="0" noProof="0" dirty="0">
              <a:ln>
                <a:noFill/>
              </a:ln>
              <a:solidFill>
                <a:srgbClr val="FFFFFF"/>
              </a:solidFill>
              <a:effectLst/>
              <a:uLnTx/>
              <a:uFillTx/>
              <a:latin typeface="+mn-lt"/>
              <a:cs typeface="Arial" pitchFamily="34" charset="0"/>
            </a:endParaRPr>
          </a:p>
        </p:txBody>
      </p:sp>
      <p:sp>
        <p:nvSpPr>
          <p:cNvPr id="3" name="Date Placeholder 3"/>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GB" dirty="0">
              <a:solidFill>
                <a:srgbClr val="494A4B"/>
              </a:solidFill>
              <a:latin typeface="Arial"/>
            </a:endParaRPr>
          </a:p>
        </p:txBody>
      </p:sp>
      <p:sp>
        <p:nvSpPr>
          <p:cNvPr id="4" name="Text Placeholder 5"/>
          <p:cNvSpPr txBox="1">
            <a:spLocks/>
          </p:cNvSpPr>
          <p:nvPr/>
        </p:nvSpPr>
        <p:spPr>
          <a:xfrm>
            <a:off x="474390" y="1628800"/>
            <a:ext cx="7617971" cy="360000"/>
          </a:xfrm>
          <a:prstGeom prst="rect">
            <a:avLst/>
          </a:prstGeom>
        </p:spPr>
        <p:txBody>
          <a:bodyPr vert="horz" lIns="0" tIns="0" rIns="0" bIns="0" rtlCol="0">
            <a:normAutofit/>
          </a:bodyPr>
          <a:lstStyle>
            <a:lvl1pPr marL="0" indent="0" algn="l" defTabSz="914400" rtl="0" eaLnBrk="1" latinLnBrk="0" hangingPunct="1">
              <a:spcBef>
                <a:spcPts val="1300"/>
              </a:spcBef>
              <a:buClr>
                <a:srgbClr val="5E5D5C"/>
              </a:buClr>
              <a:buFont typeface="Arial" pitchFamily="34" charset="0"/>
              <a:buNone/>
              <a:defRPr sz="1900" kern="1200" baseline="0">
                <a:solidFill>
                  <a:srgbClr val="7E5FA8"/>
                </a:solidFill>
                <a:latin typeface="Arial Narrow" pitchFamily="34"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endParaRPr lang="nb-NO" dirty="0">
              <a:latin typeface="+mn-lt"/>
            </a:endParaRPr>
          </a:p>
        </p:txBody>
      </p:sp>
      <p:sp>
        <p:nvSpPr>
          <p:cNvPr id="5" name="Title 4"/>
          <p:cNvSpPr txBox="1">
            <a:spLocks/>
          </p:cNvSpPr>
          <p:nvPr/>
        </p:nvSpPr>
        <p:spPr>
          <a:xfrm>
            <a:off x="485850" y="1747890"/>
            <a:ext cx="7616899" cy="547200"/>
          </a:xfrm>
          <a:prstGeom prst="rect">
            <a:avLst/>
          </a:prstGeom>
        </p:spPr>
        <p:txBody>
          <a:bodyPr vert="horz" lIns="0" tIns="0" rIns="0" bIns="0" rtlCol="0" anchor="t" anchorCtr="0">
            <a:noAutofit/>
          </a:bodyPr>
          <a:lstStyle>
            <a:lvl1pPr algn="l" defTabSz="914400" rtl="0" eaLnBrk="1" latinLnBrk="0" hangingPunct="1">
              <a:spcBef>
                <a:spcPct val="0"/>
              </a:spcBef>
              <a:buNone/>
              <a:defRPr sz="3200" kern="1200">
                <a:solidFill>
                  <a:srgbClr val="867D78"/>
                </a:solidFill>
                <a:latin typeface="Arial Narrow" pitchFamily="34" charset="0"/>
                <a:ea typeface="+mj-ea"/>
                <a:cs typeface="+mj-cs"/>
              </a:defRPr>
            </a:lvl1pPr>
          </a:lstStyle>
          <a:p>
            <a:pPr algn="ctr">
              <a:defRPr/>
            </a:pPr>
            <a:endParaRPr lang="nb-NO" dirty="0">
              <a:latin typeface="+mn-lt"/>
            </a:endParaRPr>
          </a:p>
        </p:txBody>
      </p:sp>
      <p:sp>
        <p:nvSpPr>
          <p:cNvPr id="6" name="Content Placeholder 1"/>
          <p:cNvSpPr txBox="1">
            <a:spLocks/>
          </p:cNvSpPr>
          <p:nvPr/>
        </p:nvSpPr>
        <p:spPr>
          <a:xfrm>
            <a:off x="479880" y="1538493"/>
            <a:ext cx="3603576"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dirty="0">
                <a:latin typeface="+mn-lt"/>
              </a:rPr>
              <a:t>Detaljert gjennomgang av koden. Har alle komponenter blitt testet? </a:t>
            </a:r>
          </a:p>
          <a:p>
            <a:pPr>
              <a:defRPr/>
            </a:pPr>
            <a:endParaRPr lang="nb-NO" dirty="0"/>
          </a:p>
          <a:p>
            <a:pPr marL="0" indent="0">
              <a:buFont typeface="Arial" pitchFamily="34" charset="0"/>
              <a:buNone/>
              <a:defRPr/>
            </a:pPr>
            <a:endParaRPr lang="nb-NO" dirty="0"/>
          </a:p>
          <a:p>
            <a:pPr>
              <a:defRPr/>
            </a:pPr>
            <a:endParaRPr lang="nb-NO" dirty="0"/>
          </a:p>
        </p:txBody>
      </p:sp>
      <p:sp>
        <p:nvSpPr>
          <p:cNvPr id="7" name="Content Placeholder 2"/>
          <p:cNvSpPr txBox="1">
            <a:spLocks/>
          </p:cNvSpPr>
          <p:nvPr/>
        </p:nvSpPr>
        <p:spPr>
          <a:xfrm>
            <a:off x="4634719" y="1558608"/>
            <a:ext cx="3474000" cy="4248000"/>
          </a:xfrm>
          <a:prstGeom prst="rect">
            <a:avLst/>
          </a:prstGeom>
        </p:spPr>
        <p:txBody>
          <a:bodyPr vert="horz" lIns="0" tIns="0" rIns="0" bIns="0" rtlCol="0">
            <a:noAutofit/>
          </a:bodyPr>
          <a:lstStyle>
            <a:lvl1pPr marL="180975" indent="-180975" algn="l" defTabSz="914400" rtl="0" eaLnBrk="1" latinLnBrk="0" hangingPunct="1">
              <a:spcBef>
                <a:spcPts val="1300"/>
              </a:spcBef>
              <a:buClr>
                <a:srgbClr val="5E5D5C"/>
              </a:buClr>
              <a:buFont typeface="Arial" pitchFamily="34" charset="0"/>
              <a:buChar char="•"/>
              <a:defRPr sz="1800" kern="1200">
                <a:solidFill>
                  <a:srgbClr val="5E5D5C"/>
                </a:solidFill>
                <a:latin typeface="Georgia" pitchFamily="18" charset="0"/>
                <a:ea typeface="+mn-ea"/>
                <a:cs typeface="+mn-cs"/>
              </a:defRPr>
            </a:lvl1pPr>
            <a:lvl2pPr marL="361950" indent="-180975" algn="l" defTabSz="919163" rtl="0" eaLnBrk="1" latinLnBrk="0" hangingPunct="1">
              <a:spcBef>
                <a:spcPts val="600"/>
              </a:spcBef>
              <a:buClr>
                <a:srgbClr val="5E5D5C"/>
              </a:buClr>
              <a:buSzPct val="80000"/>
              <a:buFont typeface="Courier New" pitchFamily="49" charset="0"/>
              <a:buChar char="o"/>
              <a:defRPr sz="1400" kern="1200">
                <a:solidFill>
                  <a:srgbClr val="5E5D5C"/>
                </a:solidFill>
                <a:latin typeface="Georgia" pitchFamily="18" charset="0"/>
                <a:ea typeface="+mn-ea"/>
                <a:cs typeface="+mn-cs"/>
              </a:defRPr>
            </a:lvl2pPr>
            <a:lvl3pPr marL="542925"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3pPr>
            <a:lvl4pPr marL="714375" indent="-17145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4pPr>
            <a:lvl5pPr marL="895350" indent="-180975"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5pPr>
            <a:lvl6pPr marL="2062163" indent="-182563"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6pPr>
            <a:lvl7pPr marL="2252663" indent="-190500" algn="l" defTabSz="914400" rtl="0" eaLnBrk="1" latinLnBrk="0" hangingPunct="1">
              <a:spcBef>
                <a:spcPts val="600"/>
              </a:spcBef>
              <a:buClr>
                <a:srgbClr val="5E5D5C"/>
              </a:buClr>
              <a:buFont typeface="Georgia" pitchFamily="18" charset="0"/>
              <a:buChar char="-"/>
              <a:defRPr sz="1400" kern="1200">
                <a:solidFill>
                  <a:srgbClr val="5E5D5C"/>
                </a:solidFill>
                <a:latin typeface="Georgia" pitchFamily="18" charset="0"/>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defRPr/>
            </a:pPr>
            <a:r>
              <a:rPr lang="nb-NO" dirty="0">
                <a:latin typeface="+mn-lt"/>
              </a:rPr>
              <a:t>Fungerer produktet i sin helhet som det skal?</a:t>
            </a:r>
          </a:p>
        </p:txBody>
      </p:sp>
      <p:pic>
        <p:nvPicPr>
          <p:cNvPr id="8" name="Bilde 7"/>
          <p:cNvPicPr>
            <a:picLocks noChangeAspect="1"/>
          </p:cNvPicPr>
          <p:nvPr/>
        </p:nvPicPr>
        <p:blipFill>
          <a:blip r:embed="rId2"/>
          <a:stretch>
            <a:fillRect/>
          </a:stretch>
        </p:blipFill>
        <p:spPr>
          <a:xfrm>
            <a:off x="1279637" y="2445152"/>
            <a:ext cx="6158901" cy="3132020"/>
          </a:xfrm>
          <a:prstGeom prst="rect">
            <a:avLst/>
          </a:prstGeom>
        </p:spPr>
      </p:pic>
      <p:sp>
        <p:nvSpPr>
          <p:cNvPr id="9" name="Tittel 8"/>
          <p:cNvSpPr>
            <a:spLocks noGrp="1"/>
          </p:cNvSpPr>
          <p:nvPr>
            <p:ph type="title"/>
          </p:nvPr>
        </p:nvSpPr>
        <p:spPr/>
        <p:txBody>
          <a:bodyPr/>
          <a:lstStyle/>
          <a:p>
            <a:r>
              <a:rPr lang="nb-NO" sz="3200" dirty="0"/>
              <a:t>Helhets testing - Statement </a:t>
            </a:r>
            <a:r>
              <a:rPr lang="nb-NO" sz="3200" dirty="0" err="1"/>
              <a:t>coverage</a:t>
            </a:r>
            <a:endParaRPr lang="en-US" dirty="0"/>
          </a:p>
        </p:txBody>
      </p:sp>
    </p:spTree>
    <p:extLst>
      <p:ext uri="{BB962C8B-B14F-4D97-AF65-F5344CB8AC3E}">
        <p14:creationId xmlns:p14="http://schemas.microsoft.com/office/powerpoint/2010/main" val="211144300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txBox="1">
            <a:spLocks/>
          </p:cNvSpPr>
          <p:nvPr/>
        </p:nvSpPr>
        <p:spPr bwMode="black">
          <a:xfrm>
            <a:off x="467544" y="260648"/>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b-NO" sz="2400" b="0" i="0" u="none" strike="noStrike" kern="1200" cap="none" spc="0" normalizeH="0" baseline="0" noProof="0" dirty="0">
                <a:ln>
                  <a:noFill/>
                </a:ln>
                <a:solidFill>
                  <a:sysClr val="window" lastClr="FFFFFF"/>
                </a:solidFill>
                <a:effectLst/>
                <a:uLnTx/>
                <a:uFillTx/>
                <a:latin typeface="Arial" pitchFamily="34" charset="0"/>
                <a:cs typeface="Arial" pitchFamily="34" charset="0"/>
              </a:rPr>
              <a:t>5. </a:t>
            </a:r>
            <a:r>
              <a:rPr kumimoji="0" lang="nb-NO" sz="2400" b="0" i="0" u="none" strike="noStrike" kern="1200" cap="none" spc="0" normalizeH="0" baseline="0" noProof="0" dirty="0">
                <a:ln>
                  <a:noFill/>
                </a:ln>
                <a:solidFill>
                  <a:sysClr val="window" lastClr="FFFFFF"/>
                </a:solidFill>
                <a:effectLst/>
                <a:uLnTx/>
                <a:uFillTx/>
                <a:latin typeface="+mn-lt"/>
                <a:cs typeface="Arial" pitchFamily="34" charset="0"/>
              </a:rPr>
              <a:t>TEST</a:t>
            </a:r>
            <a:r>
              <a:rPr kumimoji="0" lang="nb-NO" sz="2400" b="0" i="0" u="none" strike="noStrike" kern="1200" cap="none" spc="0" normalizeH="0" noProof="0" dirty="0">
                <a:ln>
                  <a:noFill/>
                </a:ln>
                <a:solidFill>
                  <a:sysClr val="window" lastClr="FFFFFF"/>
                </a:solidFill>
                <a:effectLst/>
                <a:uLnTx/>
                <a:uFillTx/>
                <a:latin typeface="+mn-lt"/>
                <a:cs typeface="Arial" pitchFamily="34" charset="0"/>
              </a:rPr>
              <a:t> VERKTØY</a:t>
            </a:r>
            <a:endParaRPr kumimoji="0" lang="nb-NO" sz="2400" b="0" i="0" u="none" strike="noStrike" kern="1200" cap="none" spc="0" normalizeH="0" baseline="0" noProof="0" dirty="0">
              <a:ln>
                <a:noFill/>
              </a:ln>
              <a:solidFill>
                <a:sysClr val="window" lastClr="FFFFFF"/>
              </a:solidFill>
              <a:effectLst/>
              <a:uLnTx/>
              <a:uFillTx/>
              <a:latin typeface="+mn-lt"/>
              <a:cs typeface="Arial" pitchFamily="34" charset="0"/>
            </a:endParaRPr>
          </a:p>
        </p:txBody>
      </p:sp>
      <p:sp>
        <p:nvSpPr>
          <p:cNvPr id="3" name="Date Placeholder 2"/>
          <p:cNvSpPr txBox="1">
            <a:spLocks/>
          </p:cNvSpPr>
          <p:nvPr/>
        </p:nvSpPr>
        <p:spPr bwMode="gray">
          <a:xfrm>
            <a:off x="467544" y="6484255"/>
            <a:ext cx="75608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C972EF5A-5C81-4E88-87BE-E5FD53E1F3A8}" type="datetime1">
              <a:rPr lang="en-GB" smtClean="0">
                <a:solidFill>
                  <a:srgbClr val="494A4B"/>
                </a:solidFill>
                <a:latin typeface="Arial"/>
              </a:rPr>
              <a:pPr/>
              <a:t>05/09/2018</a:t>
            </a:fld>
            <a:endParaRPr lang="en-GB" dirty="0">
              <a:solidFill>
                <a:srgbClr val="494A4B"/>
              </a:solidFill>
              <a:latin typeface="Arial"/>
            </a:endParaRPr>
          </a:p>
        </p:txBody>
      </p:sp>
      <p:sp>
        <p:nvSpPr>
          <p:cNvPr id="4" name="Slide Number Placeholder 3"/>
          <p:cNvSpPr txBox="1">
            <a:spLocks/>
          </p:cNvSpPr>
          <p:nvPr/>
        </p:nvSpPr>
        <p:spPr bwMode="gray">
          <a:xfrm>
            <a:off x="1295636" y="6484255"/>
            <a:ext cx="396044" cy="365125"/>
          </a:xfrm>
          <a:prstGeom prst="rect">
            <a:avLst/>
          </a:prstGeom>
        </p:spPr>
        <p:txBody>
          <a:bodyPr vert="horz" lIns="91440" tIns="45720" rIns="91440" bIns="45720" rtlCol="0" anchor="ctr"/>
          <a:lstStyle>
            <a:defPPr>
              <a:defRPr lang="en-US"/>
            </a:defPPr>
            <a:lvl1pPr marL="0" algn="l" defTabSz="914400" rtl="0" eaLnBrk="1" latinLnBrk="0" hangingPunct="1">
              <a:defRPr sz="7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A8CBE7A2-1C4D-4FA5-87F5-1DE29F508B93}" type="slidenum">
              <a:rPr lang="en-GB" smtClean="0">
                <a:solidFill>
                  <a:srgbClr val="494A4B"/>
                </a:solidFill>
                <a:latin typeface="Arial"/>
              </a:rPr>
              <a:pPr/>
              <a:t>89</a:t>
            </a:fld>
            <a:endParaRPr lang="en-GB" dirty="0">
              <a:solidFill>
                <a:srgbClr val="494A4B"/>
              </a:solidFill>
              <a:latin typeface="Arial"/>
            </a:endParaRPr>
          </a:p>
        </p:txBody>
      </p:sp>
      <p:sp>
        <p:nvSpPr>
          <p:cNvPr id="5" name="Content Placeholder 4"/>
          <p:cNvSpPr txBox="1">
            <a:spLocks/>
          </p:cNvSpPr>
          <p:nvPr/>
        </p:nvSpPr>
        <p:spPr bwMode="gray">
          <a:xfrm>
            <a:off x="308348" y="1958292"/>
            <a:ext cx="8229600" cy="4525963"/>
          </a:xfrm>
          <a:prstGeom prst="rect">
            <a:avLst/>
          </a:prstGeom>
        </p:spPr>
        <p:txBody>
          <a:bodyPr vert="horz" lIns="91440" tIns="45720" rIns="91440" bIns="45720" rtlCol="0">
            <a:normAutofit/>
          </a:bodyPr>
          <a:lstStyle>
            <a:lvl1pPr marL="342900" indent="-342900" algn="l" defTabSz="914400" rtl="0" eaLnBrk="1" latinLnBrk="0" hangingPunct="1">
              <a:spcBef>
                <a:spcPct val="20000"/>
              </a:spcBef>
              <a:buFont typeface="Wingdings" pitchFamily="2" charset="2"/>
              <a:buChar char=""/>
              <a:defRPr sz="2000" kern="1200">
                <a:solidFill>
                  <a:schemeClr val="tx1"/>
                </a:solidFill>
                <a:latin typeface="Arial" pitchFamily="34" charset="0"/>
                <a:ea typeface="+mn-ea"/>
                <a:cs typeface="Arial" pitchFamily="34" charset="0"/>
              </a:defRPr>
            </a:lvl1pPr>
            <a:lvl2pPr marL="742950" indent="-285750" algn="l" defTabSz="914400" rtl="0" eaLnBrk="1" latinLnBrk="0" hangingPunct="1">
              <a:spcBef>
                <a:spcPct val="20000"/>
              </a:spcBef>
              <a:buFont typeface="Wingdings" pitchFamily="2" charset="2"/>
              <a:buChar char="§"/>
              <a:defRPr sz="1800" kern="1200">
                <a:solidFill>
                  <a:schemeClr val="tx1"/>
                </a:solidFill>
                <a:latin typeface="Arial" pitchFamily="34" charset="0"/>
                <a:ea typeface="+mn-ea"/>
                <a:cs typeface="Arial" pitchFamily="34" charset="0"/>
              </a:defRPr>
            </a:lvl2pPr>
            <a:lvl3pPr marL="1143000" indent="-228600" algn="l" defTabSz="914400" rtl="0" eaLnBrk="1" latinLnBrk="0" hangingPunct="1">
              <a:spcBef>
                <a:spcPct val="20000"/>
              </a:spcBef>
              <a:buFont typeface="Wingdings" pitchFamily="2" charset="2"/>
              <a:buChar char="§"/>
              <a:defRPr sz="1600" kern="1200">
                <a:solidFill>
                  <a:schemeClr val="tx1"/>
                </a:solidFill>
                <a:latin typeface="Arial" pitchFamily="34" charset="0"/>
                <a:ea typeface="+mn-ea"/>
                <a:cs typeface="Arial" pitchFamily="34" charset="0"/>
              </a:defRPr>
            </a:lvl3pPr>
            <a:lvl4pPr marL="1600200" indent="-228600" algn="l" defTabSz="914400" rtl="0" eaLnBrk="1" latinLnBrk="0" hangingPunct="1">
              <a:spcBef>
                <a:spcPct val="20000"/>
              </a:spcBef>
              <a:buFont typeface="Wingdings" pitchFamily="2" charset="2"/>
              <a:buChar char="§"/>
              <a:defRPr sz="1400" kern="1200">
                <a:solidFill>
                  <a:schemeClr val="tx1"/>
                </a:solidFill>
                <a:latin typeface="Arial" pitchFamily="34" charset="0"/>
                <a:ea typeface="+mn-ea"/>
                <a:cs typeface="Arial" pitchFamily="34" charset="0"/>
              </a:defRPr>
            </a:lvl4pPr>
            <a:lvl5pPr marL="2057400" indent="-228600" algn="l" defTabSz="914400" rtl="0" eaLnBrk="1" latinLnBrk="0" hangingPunct="1">
              <a:spcBef>
                <a:spcPct val="20000"/>
              </a:spcBef>
              <a:buFont typeface="Wingdings" pitchFamily="2" charset="2"/>
              <a:buChar char="§"/>
              <a:defRPr sz="1050" kern="1200">
                <a:solidFill>
                  <a:schemeClr val="tx1"/>
                </a:solidFill>
                <a:latin typeface="Arial" pitchFamily="34" charset="0"/>
                <a:ea typeface="+mn-ea"/>
                <a:cs typeface="Arial" pitchFamily="34" charset="0"/>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457200" marR="0" lvl="1" indent="0" algn="l" defTabSz="914400" rtl="0" eaLnBrk="1" fontAlgn="auto" latinLnBrk="0" hangingPunct="1">
              <a:lnSpc>
                <a:spcPct val="170000"/>
              </a:lnSpc>
              <a:spcBef>
                <a:spcPct val="20000"/>
              </a:spcBef>
              <a:spcAft>
                <a:spcPts val="0"/>
              </a:spcAft>
              <a:buClrTx/>
              <a:buSzTx/>
              <a:buNone/>
              <a:tabLst/>
              <a:defRPr/>
            </a:pPr>
            <a:r>
              <a:rPr lang="nb-NO" sz="2000" dirty="0">
                <a:solidFill>
                  <a:srgbClr val="494A4B"/>
                </a:solidFill>
                <a:latin typeface="+mn-lt"/>
              </a:rPr>
              <a:t>Hensikten med test tools er å:</a:t>
            </a:r>
            <a:endParaRPr lang="nb-NO" sz="2000" noProof="0" dirty="0">
              <a:solidFill>
                <a:srgbClr val="494A4B"/>
              </a:solidFill>
              <a:latin typeface="+mn-lt"/>
            </a:endParaRPr>
          </a:p>
          <a:p>
            <a:pPr marL="742950" marR="0" lvl="1" indent="-285750" algn="l" defTabSz="914400" rtl="0" eaLnBrk="1" fontAlgn="auto" latinLnBrk="0" hangingPunct="1">
              <a:lnSpc>
                <a:spcPct val="170000"/>
              </a:lnSpc>
              <a:spcBef>
                <a:spcPct val="20000"/>
              </a:spcBef>
              <a:spcAft>
                <a:spcPts val="0"/>
              </a:spcAft>
              <a:buClrTx/>
              <a:buSzTx/>
              <a:buFont typeface="Wingdings" pitchFamily="2" charset="2"/>
              <a:buChar char="§"/>
              <a:tabLst/>
              <a:defRPr/>
            </a:pPr>
            <a:r>
              <a:rPr lang="nb-NO" noProof="0" dirty="0">
                <a:solidFill>
                  <a:srgbClr val="494A4B"/>
                </a:solidFill>
                <a:latin typeface="+mn-lt"/>
              </a:rPr>
              <a:t>Forbedrer effektiviteten av testing</a:t>
            </a:r>
          </a:p>
          <a:p>
            <a:pPr marL="742950" marR="0" lvl="1" indent="-285750" algn="l" defTabSz="914400" rtl="0" eaLnBrk="1" fontAlgn="auto" latinLnBrk="0" hangingPunct="1">
              <a:lnSpc>
                <a:spcPct val="170000"/>
              </a:lnSpc>
              <a:spcBef>
                <a:spcPct val="20000"/>
              </a:spcBef>
              <a:spcAft>
                <a:spcPts val="0"/>
              </a:spcAft>
              <a:buClrTx/>
              <a:buSzTx/>
              <a:buFont typeface="Wingdings" pitchFamily="2" charset="2"/>
              <a:buChar char="§"/>
              <a:tabLst/>
              <a:defRPr/>
            </a:pPr>
            <a:r>
              <a:rPr kumimoji="0" lang="nb-NO" b="0" i="0" u="none" strike="noStrike" kern="1200" cap="none" spc="0" normalizeH="0" baseline="0" dirty="0">
                <a:ln>
                  <a:noFill/>
                </a:ln>
                <a:solidFill>
                  <a:srgbClr val="494A4B"/>
                </a:solidFill>
                <a:effectLst/>
                <a:uLnTx/>
                <a:uFillTx/>
                <a:latin typeface="+mn-lt"/>
              </a:rPr>
              <a:t>Muliggjøre</a:t>
            </a:r>
            <a:r>
              <a:rPr kumimoji="0" lang="nb-NO" b="0" i="0" u="none" strike="noStrike" kern="1200" cap="none" spc="0" normalizeH="0" dirty="0">
                <a:ln>
                  <a:noFill/>
                </a:ln>
                <a:solidFill>
                  <a:srgbClr val="494A4B"/>
                </a:solidFill>
                <a:effectLst/>
                <a:uLnTx/>
                <a:uFillTx/>
                <a:latin typeface="+mn-lt"/>
              </a:rPr>
              <a:t> utføring av testing som er umulig å gjennomføre manuelt</a:t>
            </a:r>
          </a:p>
          <a:p>
            <a:pPr marL="742950" marR="0" lvl="1" indent="-285750" algn="l" defTabSz="914400" rtl="0" eaLnBrk="1" fontAlgn="auto" latinLnBrk="0" hangingPunct="1">
              <a:lnSpc>
                <a:spcPct val="170000"/>
              </a:lnSpc>
              <a:spcBef>
                <a:spcPct val="20000"/>
              </a:spcBef>
              <a:spcAft>
                <a:spcPts val="0"/>
              </a:spcAft>
              <a:buClrTx/>
              <a:buSzTx/>
              <a:buFont typeface="Wingdings" pitchFamily="2" charset="2"/>
              <a:buChar char="§"/>
              <a:tabLst/>
              <a:defRPr/>
            </a:pPr>
            <a:r>
              <a:rPr lang="nb-NO" dirty="0">
                <a:solidFill>
                  <a:srgbClr val="494A4B"/>
                </a:solidFill>
                <a:latin typeface="+mn-lt"/>
              </a:rPr>
              <a:t>Forbedre påliteligheten ved testing av komplekse manuelle oppgaver</a:t>
            </a:r>
            <a:endParaRPr kumimoji="0" lang="nb-NO" b="0" i="0" u="none" strike="noStrike" kern="1200" cap="none" spc="0" normalizeH="0" baseline="0" noProof="0" dirty="0">
              <a:ln>
                <a:noFill/>
              </a:ln>
              <a:solidFill>
                <a:srgbClr val="494A4B"/>
              </a:solidFill>
              <a:effectLst/>
              <a:uLnTx/>
              <a:uFillTx/>
              <a:latin typeface="+mn-lt"/>
            </a:endParaRPr>
          </a:p>
          <a:p>
            <a:pPr marL="342900" marR="0" lvl="0" indent="-342900" algn="l" defTabSz="914400" rtl="0" eaLnBrk="1" fontAlgn="auto" latinLnBrk="0" hangingPunct="1">
              <a:lnSpc>
                <a:spcPct val="100000"/>
              </a:lnSpc>
              <a:spcBef>
                <a:spcPct val="20000"/>
              </a:spcBef>
              <a:spcAft>
                <a:spcPts val="0"/>
              </a:spcAft>
              <a:buClrTx/>
              <a:buSzTx/>
              <a:buFont typeface="Wingdings" pitchFamily="2" charset="2"/>
              <a:buChar char=""/>
              <a:tabLst/>
              <a:defRPr/>
            </a:pPr>
            <a:endParaRPr kumimoji="0" lang="nb-NO" sz="2000" b="0" i="0" u="none" strike="noStrike" kern="1200" cap="none" spc="0" normalizeH="0" baseline="0" noProof="0" dirty="0">
              <a:ln>
                <a:noFill/>
              </a:ln>
              <a:solidFill>
                <a:srgbClr val="494A4B"/>
              </a:solidFill>
              <a:effectLst/>
              <a:uLnTx/>
              <a:uFillTx/>
              <a:latin typeface="Arial" pitchFamily="34" charset="0"/>
              <a:cs typeface="Arial" pitchFamily="34" charset="0"/>
            </a:endParaRPr>
          </a:p>
        </p:txBody>
      </p:sp>
    </p:spTree>
    <p:extLst>
      <p:ext uri="{BB962C8B-B14F-4D97-AF65-F5344CB8AC3E}">
        <p14:creationId xmlns:p14="http://schemas.microsoft.com/office/powerpoint/2010/main" val="296858944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tel 1"/>
          <p:cNvSpPr>
            <a:spLocks noGrp="1"/>
          </p:cNvSpPr>
          <p:nvPr>
            <p:ph type="title"/>
          </p:nvPr>
        </p:nvSpPr>
        <p:spPr>
          <a:xfrm>
            <a:off x="544439" y="332656"/>
            <a:ext cx="8045374" cy="648072"/>
          </a:xfrm>
        </p:spPr>
        <p:txBody>
          <a:bodyPr/>
          <a:lstStyle/>
          <a:p>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br>
              <a:rPr lang="nb-NO" sz="2400" dirty="0"/>
            </a:br>
            <a:endParaRPr lang="en-US" dirty="0"/>
          </a:p>
        </p:txBody>
      </p:sp>
      <p:sp>
        <p:nvSpPr>
          <p:cNvPr id="5" name="Plassholder for tekst 4"/>
          <p:cNvSpPr>
            <a:spLocks noGrp="1"/>
          </p:cNvSpPr>
          <p:nvPr>
            <p:ph sz="quarter" idx="13"/>
          </p:nvPr>
        </p:nvSpPr>
        <p:spPr/>
        <p:txBody>
          <a:bodyPr>
            <a:noAutofit/>
          </a:bodyPr>
          <a:lstStyle/>
          <a:p>
            <a:pPr marL="0" indent="0">
              <a:buNone/>
            </a:pPr>
            <a:endParaRPr lang="nb-NO" sz="2600" dirty="0"/>
          </a:p>
        </p:txBody>
      </p:sp>
      <p:sp>
        <p:nvSpPr>
          <p:cNvPr id="4" name="Plassholder for lysbildenummer 3"/>
          <p:cNvSpPr>
            <a:spLocks noGrp="1"/>
          </p:cNvSpPr>
          <p:nvPr>
            <p:ph type="sldNum" sz="quarter" idx="4"/>
          </p:nvPr>
        </p:nvSpPr>
        <p:spPr/>
        <p:txBody>
          <a:bodyPr/>
          <a:lstStyle/>
          <a:p>
            <a:fld id="{AF43E6FD-AB27-4108-A2FC-346BB5F75E3F}" type="slidenum">
              <a:rPr lang="fr-FR" smtClean="0"/>
              <a:pPr/>
              <a:t>9</a:t>
            </a:fld>
            <a:endParaRPr lang="fr-FR" dirty="0"/>
          </a:p>
        </p:txBody>
      </p:sp>
      <p:pic>
        <p:nvPicPr>
          <p:cNvPr id="6" name="Content Placeholder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1640" y="1906745"/>
            <a:ext cx="6251022" cy="4525963"/>
          </a:xfrm>
          <a:prstGeom prst="rect">
            <a:avLst/>
          </a:prstGeom>
        </p:spPr>
      </p:pic>
      <p:sp>
        <p:nvSpPr>
          <p:cNvPr id="3" name="Rectangle 2"/>
          <p:cNvSpPr/>
          <p:nvPr/>
        </p:nvSpPr>
        <p:spPr>
          <a:xfrm>
            <a:off x="544439" y="560159"/>
            <a:ext cx="7771977" cy="430887"/>
          </a:xfrm>
          <a:prstGeom prst="rect">
            <a:avLst/>
          </a:prstGeom>
        </p:spPr>
        <p:txBody>
          <a:bodyPr wrap="square" anchor="t">
            <a:spAutoFit/>
          </a:bodyPr>
          <a:lstStyle/>
          <a:p>
            <a:r>
              <a:rPr lang="nb-NO" sz="2200" dirty="0"/>
              <a:t>Fra kravspesifikasjon til endelig produkt</a:t>
            </a:r>
          </a:p>
        </p:txBody>
      </p:sp>
    </p:spTree>
    <p:extLst>
      <p:ext uri="{BB962C8B-B14F-4D97-AF65-F5344CB8AC3E}">
        <p14:creationId xmlns:p14="http://schemas.microsoft.com/office/powerpoint/2010/main" val="192113956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pPr marL="342900" indent="-342900">
              <a:buFont typeface="Arial" pitchFamily="34" charset="0"/>
              <a:buChar char="•"/>
            </a:pPr>
            <a:r>
              <a:rPr lang="nb-NO" dirty="0"/>
              <a:t>Test verktøy er kun nyttige når det er tydelige definerte oppgaver som skal utføres</a:t>
            </a:r>
          </a:p>
          <a:p>
            <a:pPr marL="342900" indent="-342900">
              <a:buFont typeface="Arial" pitchFamily="34" charset="0"/>
              <a:buChar char="•"/>
            </a:pPr>
            <a:r>
              <a:rPr lang="nb-NO" dirty="0"/>
              <a:t>Innføringen av nye verktøy er dyrt</a:t>
            </a:r>
          </a:p>
          <a:p>
            <a:pPr marL="342900" indent="-342900">
              <a:buFont typeface="Arial" pitchFamily="34" charset="0"/>
              <a:buChar char="•"/>
            </a:pPr>
            <a:r>
              <a:rPr lang="nb-NO" dirty="0"/>
              <a:t>Viktig å kontinuerlig samle feedback på verktøy som benyttes</a:t>
            </a:r>
          </a:p>
          <a:p>
            <a:pPr lvl="1"/>
            <a:endParaRPr lang="en-US" dirty="0"/>
          </a:p>
        </p:txBody>
      </p:sp>
      <p:sp>
        <p:nvSpPr>
          <p:cNvPr id="3" name="Footer Placeholder 2"/>
          <p:cNvSpPr>
            <a:spLocks noGrp="1"/>
          </p:cNvSpPr>
          <p:nvPr>
            <p:ph type="ftr" sz="quarter" idx="11"/>
          </p:nvPr>
        </p:nvSpPr>
        <p:spPr/>
        <p:txBody>
          <a:bodyPr/>
          <a:lstStyle/>
          <a:p>
            <a:endParaRPr lang="fr-FR"/>
          </a:p>
        </p:txBody>
      </p:sp>
      <p:sp>
        <p:nvSpPr>
          <p:cNvPr id="4" name="Slide Number Placeholder 3"/>
          <p:cNvSpPr>
            <a:spLocks noGrp="1"/>
          </p:cNvSpPr>
          <p:nvPr>
            <p:ph type="sldNum" sz="quarter" idx="12"/>
          </p:nvPr>
        </p:nvSpPr>
        <p:spPr/>
        <p:txBody>
          <a:bodyPr/>
          <a:lstStyle/>
          <a:p>
            <a:fld id="{AF43E6FD-AB27-4108-A2FC-346BB5F75E3F}" type="slidenum">
              <a:rPr lang="fr-FR" smtClean="0"/>
              <a:pPr/>
              <a:t>90</a:t>
            </a:fld>
            <a:endParaRPr lang="fr-FR"/>
          </a:p>
        </p:txBody>
      </p:sp>
      <p:sp>
        <p:nvSpPr>
          <p:cNvPr id="5" name="Text Placeholder 4"/>
          <p:cNvSpPr>
            <a:spLocks noGrp="1"/>
          </p:cNvSpPr>
          <p:nvPr>
            <p:ph type="body" sz="quarter" idx="14"/>
          </p:nvPr>
        </p:nvSpPr>
        <p:spPr>
          <a:xfrm>
            <a:off x="539552" y="404664"/>
            <a:ext cx="3456384" cy="504056"/>
          </a:xfrm>
        </p:spPr>
        <p:txBody>
          <a:bodyPr>
            <a:normAutofit/>
          </a:bodyPr>
          <a:lstStyle/>
          <a:p>
            <a:pPr lvl="0" defTabSz="914400">
              <a:spcBef>
                <a:spcPct val="0"/>
              </a:spcBef>
              <a:buClrTx/>
              <a:buSzTx/>
              <a:defRPr/>
            </a:pPr>
            <a:r>
              <a:rPr lang="nb-NO" sz="2400" dirty="0">
                <a:solidFill>
                  <a:sysClr val="window" lastClr="FFFFFF"/>
                </a:solidFill>
                <a:latin typeface="Arial" pitchFamily="34" charset="0"/>
                <a:cs typeface="Arial" pitchFamily="34" charset="0"/>
              </a:rPr>
              <a:t>5</a:t>
            </a:r>
            <a:r>
              <a:rPr lang="nb-NO" sz="2400" dirty="0">
                <a:solidFill>
                  <a:sysClr val="window" lastClr="FFFFFF"/>
                </a:solidFill>
                <a:cs typeface="Arial" pitchFamily="34" charset="0"/>
              </a:rPr>
              <a:t>. TEST VERKTØY</a:t>
            </a:r>
          </a:p>
        </p:txBody>
      </p:sp>
    </p:spTree>
    <p:extLst>
      <p:ext uri="{BB962C8B-B14F-4D97-AF65-F5344CB8AC3E}">
        <p14:creationId xmlns:p14="http://schemas.microsoft.com/office/powerpoint/2010/main" val="118413113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bwMode="black">
          <a:xfrm>
            <a:off x="719572" y="382675"/>
            <a:ext cx="6732748" cy="706090"/>
          </a:xfrm>
          <a:prstGeom prst="rect">
            <a:avLst/>
          </a:prstGeom>
        </p:spPr>
        <p:txBody>
          <a:bodyPr vert="horz" lIns="91440" tIns="45720" rIns="91440" bIns="45720" rtlCol="0" anchor="ctr">
            <a:normAutofit/>
          </a:bodyPr>
          <a:lstStyle>
            <a:lvl1pPr algn="l" defTabSz="914400" rtl="0" eaLnBrk="1" latinLnBrk="0" hangingPunct="1">
              <a:spcBef>
                <a:spcPct val="0"/>
              </a:spcBef>
              <a:buNone/>
              <a:defRPr sz="2400" kern="1200">
                <a:solidFill>
                  <a:schemeClr val="bg1"/>
                </a:solidFill>
                <a:latin typeface="Arial" pitchFamily="34" charset="0"/>
                <a:ea typeface="+mj-ea"/>
                <a:cs typeface="Arial" pitchFamily="34" charset="0"/>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nb-NO" sz="2400" b="0" i="0" u="none" strike="noStrike" kern="1200" cap="none" spc="0" normalizeH="0" baseline="0" noProof="0" dirty="0">
                <a:ln>
                  <a:noFill/>
                </a:ln>
                <a:solidFill>
                  <a:sysClr val="window" lastClr="FFFFFF"/>
                </a:solidFill>
                <a:effectLst/>
                <a:uLnTx/>
                <a:uFillTx/>
                <a:latin typeface="+mn-lt"/>
                <a:cs typeface="Arial" pitchFamily="34" charset="0"/>
              </a:rPr>
              <a:t>Takk for oss!</a:t>
            </a:r>
          </a:p>
        </p:txBody>
      </p:sp>
      <p:pic>
        <p:nvPicPr>
          <p:cNvPr id="3" name="Content Placeholder 3"/>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gray">
          <a:xfrm>
            <a:off x="2693083" y="1065284"/>
            <a:ext cx="3563144" cy="5107173"/>
          </a:xfrm>
          <a:prstGeom prst="rect">
            <a:avLst/>
          </a:prstGeom>
        </p:spPr>
      </p:pic>
      <p:sp>
        <p:nvSpPr>
          <p:cNvPr id="4" name="Tittel 3"/>
          <p:cNvSpPr>
            <a:spLocks noGrp="1"/>
          </p:cNvSpPr>
          <p:nvPr>
            <p:ph type="title"/>
          </p:nvPr>
        </p:nvSpPr>
        <p:spPr/>
        <p:txBody>
          <a:bodyPr/>
          <a:lstStyle/>
          <a:p>
            <a:endParaRPr lang="en-US"/>
          </a:p>
        </p:txBody>
      </p:sp>
    </p:spTree>
    <p:extLst>
      <p:ext uri="{BB962C8B-B14F-4D97-AF65-F5344CB8AC3E}">
        <p14:creationId xmlns:p14="http://schemas.microsoft.com/office/powerpoint/2010/main" val="659780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p:cNvSpPr>
            <a:spLocks noGrp="1"/>
          </p:cNvSpPr>
          <p:nvPr>
            <p:ph type="body" sz="quarter" idx="13"/>
          </p:nvPr>
        </p:nvSpPr>
        <p:spPr/>
        <p:txBody>
          <a:bodyPr>
            <a:normAutofit/>
          </a:bodyPr>
          <a:lstStyle/>
          <a:p>
            <a:pPr marL="0" indent="0">
              <a:buNone/>
            </a:pPr>
            <a:r>
              <a:rPr lang="nb-NO" dirty="0"/>
              <a:t>Send mail hvis dere har spørsmål</a:t>
            </a:r>
          </a:p>
          <a:p>
            <a:pPr marL="0" indent="0">
              <a:buNone/>
            </a:pPr>
            <a:endParaRPr lang="nb-NO" dirty="0">
              <a:sym typeface="Wingdings" panose="05000000000000000000" pitchFamily="2" charset="2"/>
            </a:endParaRPr>
          </a:p>
          <a:p>
            <a:pPr marL="0" indent="0">
              <a:buNone/>
            </a:pPr>
            <a:r>
              <a:rPr lang="nb-NO" dirty="0">
                <a:sym typeface="Wingdings" panose="05000000000000000000" pitchFamily="2" charset="2"/>
              </a:rPr>
              <a:t>Audun Brekke på </a:t>
            </a:r>
            <a:r>
              <a:rPr lang="nb-NO" dirty="0">
                <a:sym typeface="Wingdings" panose="05000000000000000000" pitchFamily="2" charset="2"/>
                <a:hlinkClick r:id="rId2"/>
              </a:rPr>
              <a:t>audun.brekke@soprasteria.com</a:t>
            </a:r>
            <a:r>
              <a:rPr lang="nb-NO" dirty="0">
                <a:sym typeface="Wingdings" panose="05000000000000000000" pitchFamily="2" charset="2"/>
              </a:rPr>
              <a:t> </a:t>
            </a:r>
          </a:p>
          <a:p>
            <a:pPr marL="0" indent="0">
              <a:buNone/>
            </a:pPr>
            <a:endParaRPr lang="nb-NO" dirty="0">
              <a:sym typeface="Wingdings" panose="05000000000000000000" pitchFamily="2" charset="2"/>
            </a:endParaRPr>
          </a:p>
          <a:p>
            <a:pPr marL="0" indent="0">
              <a:buNone/>
            </a:pPr>
            <a:r>
              <a:rPr lang="nb-NO" dirty="0">
                <a:sym typeface="Wingdings" panose="05000000000000000000" pitchFamily="2" charset="2"/>
              </a:rPr>
              <a:t>Saga </a:t>
            </a:r>
            <a:r>
              <a:rPr lang="nb-NO" dirty="0" err="1">
                <a:sym typeface="Wingdings" panose="05000000000000000000" pitchFamily="2" charset="2"/>
              </a:rPr>
              <a:t>Brá</a:t>
            </a:r>
            <a:r>
              <a:rPr lang="nb-NO" dirty="0">
                <a:sym typeface="Wingdings" panose="05000000000000000000" pitchFamily="2" charset="2"/>
              </a:rPr>
              <a:t> </a:t>
            </a:r>
            <a:r>
              <a:rPr lang="nb-NO" dirty="0" err="1">
                <a:sym typeface="Wingdings" panose="05000000000000000000" pitchFamily="2" charset="2"/>
              </a:rPr>
              <a:t>Davídsdóttir</a:t>
            </a:r>
            <a:r>
              <a:rPr lang="nb-NO" dirty="0">
                <a:sym typeface="Wingdings" panose="05000000000000000000" pitchFamily="2" charset="2"/>
              </a:rPr>
              <a:t>: </a:t>
            </a:r>
            <a:r>
              <a:rPr lang="nb-NO" dirty="0">
                <a:sym typeface="Wingdings" panose="05000000000000000000" pitchFamily="2" charset="2"/>
                <a:hlinkClick r:id="rId3"/>
              </a:rPr>
              <a:t>saga.davidsdottir@soprasteria.com</a:t>
            </a:r>
            <a:endParaRPr lang="nb-NO" dirty="0">
              <a:sym typeface="Wingdings" panose="05000000000000000000" pitchFamily="2" charset="2"/>
            </a:endParaRPr>
          </a:p>
          <a:p>
            <a:pPr marL="0" indent="0">
              <a:buNone/>
            </a:pPr>
            <a:endParaRPr lang="nb-NO" dirty="0">
              <a:sym typeface="Wingdings" panose="05000000000000000000" pitchFamily="2" charset="2"/>
            </a:endParaRPr>
          </a:p>
        </p:txBody>
      </p:sp>
      <p:sp>
        <p:nvSpPr>
          <p:cNvPr id="4" name="Slide Number Placeholder 3"/>
          <p:cNvSpPr>
            <a:spLocks noGrp="1"/>
          </p:cNvSpPr>
          <p:nvPr>
            <p:ph type="sldNum" sz="quarter" idx="12"/>
          </p:nvPr>
        </p:nvSpPr>
        <p:spPr/>
        <p:txBody>
          <a:bodyPr/>
          <a:lstStyle/>
          <a:p>
            <a:fld id="{AF43E6FD-AB27-4108-A2FC-346BB5F75E3F}" type="slidenum">
              <a:rPr lang="fr-FR" smtClean="0"/>
              <a:pPr/>
              <a:t>92</a:t>
            </a:fld>
            <a:endParaRPr lang="fr-FR"/>
          </a:p>
        </p:txBody>
      </p:sp>
      <p:sp>
        <p:nvSpPr>
          <p:cNvPr id="2" name="Plassholder for tekst 1"/>
          <p:cNvSpPr>
            <a:spLocks noGrp="1"/>
          </p:cNvSpPr>
          <p:nvPr>
            <p:ph type="body" sz="quarter" idx="14"/>
          </p:nvPr>
        </p:nvSpPr>
        <p:spPr/>
        <p:txBody>
          <a:bodyPr>
            <a:normAutofit fontScale="77500" lnSpcReduction="20000"/>
          </a:bodyPr>
          <a:lstStyle/>
          <a:p>
            <a:r>
              <a:rPr lang="nb-NO" dirty="0"/>
              <a:t>Kursholdere</a:t>
            </a:r>
          </a:p>
        </p:txBody>
      </p:sp>
    </p:spTree>
    <p:extLst>
      <p:ext uri="{BB962C8B-B14F-4D97-AF65-F5344CB8AC3E}">
        <p14:creationId xmlns:p14="http://schemas.microsoft.com/office/powerpoint/2010/main" val="282157137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tel 2"/>
          <p:cNvSpPr>
            <a:spLocks noGrp="1"/>
          </p:cNvSpPr>
          <p:nvPr>
            <p:ph type="title"/>
          </p:nvPr>
        </p:nvSpPr>
        <p:spPr/>
        <p:txBody>
          <a:bodyPr/>
          <a:lstStyle/>
          <a:p>
            <a:r>
              <a:rPr lang="en-US" dirty="0" err="1"/>
              <a:t>Uavhengighet</a:t>
            </a:r>
            <a:r>
              <a:rPr lang="en-US" dirty="0"/>
              <a:t> </a:t>
            </a:r>
            <a:r>
              <a:rPr lang="en-US" dirty="0" err="1"/>
              <a:t>og</a:t>
            </a:r>
            <a:r>
              <a:rPr lang="en-US" dirty="0"/>
              <a:t> roller</a:t>
            </a:r>
          </a:p>
        </p:txBody>
      </p:sp>
      <p:sp>
        <p:nvSpPr>
          <p:cNvPr id="7" name="Plassholder for innhold 6"/>
          <p:cNvSpPr>
            <a:spLocks noGrp="1"/>
          </p:cNvSpPr>
          <p:nvPr>
            <p:ph sz="quarter" idx="13"/>
          </p:nvPr>
        </p:nvSpPr>
        <p:spPr/>
        <p:txBody>
          <a:bodyPr/>
          <a:lstStyle/>
          <a:p>
            <a:endParaRPr lang="en-US"/>
          </a:p>
        </p:txBody>
      </p:sp>
      <p:sp>
        <p:nvSpPr>
          <p:cNvPr id="4" name="Slide Number Placeholder 3"/>
          <p:cNvSpPr>
            <a:spLocks noGrp="1"/>
          </p:cNvSpPr>
          <p:nvPr>
            <p:ph type="sldNum" sz="quarter" idx="4"/>
          </p:nvPr>
        </p:nvSpPr>
        <p:spPr/>
        <p:txBody>
          <a:bodyPr/>
          <a:lstStyle/>
          <a:p>
            <a:fld id="{AF43E6FD-AB27-4108-A2FC-346BB5F75E3F}" type="slidenum">
              <a:rPr lang="fr-FR" smtClean="0"/>
              <a:pPr/>
              <a:t>93</a:t>
            </a:fld>
            <a:endParaRPr lang="fr-FR"/>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9" y="1988840"/>
            <a:ext cx="9144000" cy="4410951"/>
          </a:xfrm>
          <a:prstGeom prst="rect">
            <a:avLst/>
          </a:prstGeom>
        </p:spPr>
      </p:pic>
    </p:spTree>
    <p:extLst>
      <p:ext uri="{BB962C8B-B14F-4D97-AF65-F5344CB8AC3E}">
        <p14:creationId xmlns:p14="http://schemas.microsoft.com/office/powerpoint/2010/main" val="2740660623"/>
      </p:ext>
    </p:extLst>
  </p:cSld>
  <p:clrMapOvr>
    <a:masterClrMapping/>
  </p:clrMapOvr>
</p:sld>
</file>

<file path=ppt/theme/theme1.xml><?xml version="1.0" encoding="utf-8"?>
<a:theme xmlns:a="http://schemas.openxmlformats.org/drawingml/2006/main" name="NO_PPT Template_4-3">
  <a:themeElements>
    <a:clrScheme name="Sopra Steria">
      <a:dk1>
        <a:srgbClr val="232323"/>
      </a:dk1>
      <a:lt1>
        <a:srgbClr val="FFFFFF"/>
      </a:lt1>
      <a:dk2>
        <a:srgbClr val="232323"/>
      </a:dk2>
      <a:lt2>
        <a:srgbClr val="828381"/>
      </a:lt2>
      <a:accent1>
        <a:srgbClr val="CF022B"/>
      </a:accent1>
      <a:accent2>
        <a:srgbClr val="960000"/>
      </a:accent2>
      <a:accent3>
        <a:srgbClr val="EA6807"/>
      </a:accent3>
      <a:accent4>
        <a:srgbClr val="F79A08"/>
      </a:accent4>
      <a:accent5>
        <a:srgbClr val="335F79"/>
      </a:accent5>
      <a:accent6>
        <a:srgbClr val="289D51"/>
      </a:accent6>
      <a:hlink>
        <a:srgbClr val="C20021"/>
      </a:hlink>
      <a:folHlink>
        <a:srgbClr val="6A6A6A"/>
      </a:folHlink>
    </a:clrScheme>
    <a:fontScheme name="Personnalisé 7">
      <a:majorFont>
        <a:latin typeface="Tahoma"/>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CF022B"/>
        </a:solidFill>
        <a:ln>
          <a:noFill/>
        </a:ln>
      </a:spPr>
      <a:bodyPr rtlCol="0" anchor="ctr"/>
      <a:lstStyle>
        <a:defPPr>
          <a:defRPr dirty="0"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rgbClr val="CF022B"/>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NO_PPT Template_NY.potx" id="{30A25D3F-C5AE-41C6-9A6B-5E3770934C56}" vid="{5AA0FB19-4EE4-4C39-B8D6-14623B8077C8}"/>
    </a:ext>
  </a:extLst>
</a:theme>
</file>

<file path=ppt/theme/theme2.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1">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Sopra">
      <a:dk1>
        <a:srgbClr val="505050"/>
      </a:dk1>
      <a:lt1>
        <a:sysClr val="window" lastClr="FFFFFF"/>
      </a:lt1>
      <a:dk2>
        <a:srgbClr val="000000"/>
      </a:dk2>
      <a:lt2>
        <a:srgbClr val="DCDCDC"/>
      </a:lt2>
      <a:accent1>
        <a:srgbClr val="CF032B"/>
      </a:accent1>
      <a:accent2>
        <a:srgbClr val="EE1D23"/>
      </a:accent2>
      <a:accent3>
        <a:srgbClr val="F15929"/>
      </a:accent3>
      <a:accent4>
        <a:srgbClr val="FD8B1D"/>
      </a:accent4>
      <a:accent5>
        <a:srgbClr val="FAAA0A"/>
      </a:accent5>
      <a:accent6>
        <a:srgbClr val="C00000"/>
      </a:accent6>
      <a:hlink>
        <a:srgbClr val="0000FF"/>
      </a:hlink>
      <a:folHlink>
        <a:srgbClr val="800080"/>
      </a:folHlink>
    </a:clrScheme>
    <a:fontScheme name="Personnalisé 10">
      <a:majorFont>
        <a:latin typeface="Arial"/>
        <a:ea typeface=""/>
        <a:cs typeface=""/>
      </a:majorFont>
      <a:minorFont>
        <a:latin typeface="Calibri"/>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4380256D439EAF4CA3C17C6F1DC733F3" ma:contentTypeVersion="8" ma:contentTypeDescription="Create a new document." ma:contentTypeScope="" ma:versionID="da5e0adefc229faef811a49f7beb496f">
  <xsd:schema xmlns:xsd="http://www.w3.org/2001/XMLSchema" xmlns:xs="http://www.w3.org/2001/XMLSchema" xmlns:p="http://schemas.microsoft.com/office/2006/metadata/properties" xmlns:ns2="21f1b9a1-a14a-4bc7-a26e-d14c8d65680a" xmlns:ns3="672558e3-4f42-4757-8aac-3992a6a21070" targetNamespace="http://schemas.microsoft.com/office/2006/metadata/properties" ma:root="true" ma:fieldsID="e375fc7f1867f51d7d2d55875badaf79" ns2:_="" ns3:_="">
    <xsd:import namespace="21f1b9a1-a14a-4bc7-a26e-d14c8d65680a"/>
    <xsd:import namespace="672558e3-4f42-4757-8aac-3992a6a21070"/>
    <xsd:element name="properties">
      <xsd:complexType>
        <xsd:sequence>
          <xsd:element name="documentManagement">
            <xsd:complexType>
              <xsd:all>
                <xsd:element ref="ns2:Description_x0020__x0028_doc_x0029_" minOccurs="0"/>
                <xsd:element ref="ns2:m7b91fbce3df4f5da115d1433180bceb" minOccurs="0"/>
                <xsd:element ref="ns2:TaxCatchAll" minOccurs="0"/>
                <xsd:element ref="ns2:TaxCatchAllLabel" minOccurs="0"/>
                <xsd:element ref="ns2:jfd51d9e2b464e40b8a7b13280b9089c" minOccurs="0"/>
                <xsd:element ref="ns2:e16ca6858a6d4e1eb1b2576b3483cc38" minOccurs="0"/>
                <xsd:element ref="ns2:cb7384e601db497bbb88b8939feae4db" minOccurs="0"/>
                <xsd:element ref="ns2:Sensitivity_x0020_level" minOccurs="0"/>
                <xsd:element ref="ns3:Faggruppe" minOccurs="0"/>
                <xsd:element ref="ns3:MediaServiceMetadata" minOccurs="0"/>
                <xsd:element ref="ns3:MediaServiceFastMetadata" minOccurs="0"/>
                <xsd:element ref="ns3:MediaServiceEventHashCode" minOccurs="0"/>
                <xsd:element ref="ns3:MediaServiceGenerationTim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1f1b9a1-a14a-4bc7-a26e-d14c8d65680a" elementFormDefault="qualified">
    <xsd:import namespace="http://schemas.microsoft.com/office/2006/documentManagement/types"/>
    <xsd:import namespace="http://schemas.microsoft.com/office/infopath/2007/PartnerControls"/>
    <xsd:element name="Description_x0020__x0028_doc_x0029_" ma:index="8" nillable="true" ma:displayName="Description (doc)" ma:description="Describes the content of this document." ma:internalName="Description_x0020__x0028_doc_x0029_">
      <xsd:simpleType>
        <xsd:restriction base="dms:Note">
          <xsd:maxLength value="255"/>
        </xsd:restriction>
      </xsd:simpleType>
    </xsd:element>
    <xsd:element name="m7b91fbce3df4f5da115d1433180bceb" ma:index="9" nillable="true" ma:taxonomy="true" ma:internalName="m7b91fbce3df4f5da115d1433180bceb" ma:taxonomyFieldName="Document_x0020_type" ma:displayName="Document type" ma:readOnly="false" ma:default="" ma:fieldId="{67b91fbc-e3df-4f5d-a115-d1433180bceb}" ma:taxonomyMulti="true" ma:sspId="000e2059-5ee7-47e9-8d7c-e5c5b9f97e02" ma:termSetId="b41fe23d-2ab6-46db-841a-cbc15ff164f4" ma:anchorId="00000000-0000-0000-0000-000000000000" ma:open="false" ma:isKeyword="false">
      <xsd:complexType>
        <xsd:sequence>
          <xsd:element ref="pc:Terms" minOccurs="0" maxOccurs="1"/>
        </xsd:sequence>
      </xsd:complexType>
    </xsd:element>
    <xsd:element name="TaxCatchAll" ma:index="10" nillable="true" ma:displayName="Taxonomy Catch All Column" ma:hidden="true" ma:list="{f6d72a37-0b53-425b-8ec6-c430a6d19889}" ma:internalName="TaxCatchAll" ma:showField="CatchAllData" ma:web="8bb0dad7-9a16-4927-9697-2e5dde76170d">
      <xsd:complexType>
        <xsd:complexContent>
          <xsd:extension base="dms:MultiChoiceLookup">
            <xsd:sequence>
              <xsd:element name="Value" type="dms:Lookup" maxOccurs="unbounded" minOccurs="0" nillable="true"/>
            </xsd:sequence>
          </xsd:extension>
        </xsd:complexContent>
      </xsd:complexType>
    </xsd:element>
    <xsd:element name="TaxCatchAllLabel" ma:index="11" nillable="true" ma:displayName="Taxonomy Catch All Column1" ma:hidden="true" ma:list="{f6d72a37-0b53-425b-8ec6-c430a6d19889}" ma:internalName="TaxCatchAllLabel" ma:readOnly="true" ma:showField="CatchAllDataLabel" ma:web="8bb0dad7-9a16-4927-9697-2e5dde76170d">
      <xsd:complexType>
        <xsd:complexContent>
          <xsd:extension base="dms:MultiChoiceLookup">
            <xsd:sequence>
              <xsd:element name="Value" type="dms:Lookup" maxOccurs="unbounded" minOccurs="0" nillable="true"/>
            </xsd:sequence>
          </xsd:extension>
        </xsd:complexContent>
      </xsd:complexType>
    </xsd:element>
    <xsd:element name="jfd51d9e2b464e40b8a7b13280b9089c" ma:index="13" nillable="true" ma:taxonomy="true" ma:internalName="jfd51d9e2b464e40b8a7b13280b9089c" ma:taxonomyFieldName="Community" ma:displayName="Community" ma:readOnly="false" ma:default="" ma:fieldId="{3fd51d9e-2b46-4e40-b8a7-b13280b9089c}" ma:taxonomyMulti="true" ma:sspId="000e2059-5ee7-47e9-8d7c-e5c5b9f97e02" ma:termSetId="cbff4a31-9767-48d3-9f7e-7d5fae8965aa" ma:anchorId="00000000-0000-0000-0000-000000000000" ma:open="false" ma:isKeyword="false">
      <xsd:complexType>
        <xsd:sequence>
          <xsd:element ref="pc:Terms" minOccurs="0" maxOccurs="1"/>
        </xsd:sequence>
      </xsd:complexType>
    </xsd:element>
    <xsd:element name="e16ca6858a6d4e1eb1b2576b3483cc38" ma:index="15" nillable="true" ma:taxonomy="true" ma:internalName="e16ca6858a6d4e1eb1b2576b3483cc38" ma:taxonomyFieldName="Steria_x0020_location" ma:displayName="Steria location" ma:readOnly="false" ma:default="" ma:fieldId="{e16ca685-8a6d-4e1e-b1b2-576b3483cc38}" ma:taxonomyMulti="true" ma:sspId="000e2059-5ee7-47e9-8d7c-e5c5b9f97e02" ma:termSetId="06fb51a1-70d9-4608-80ae-c46ce699b39a" ma:anchorId="00000000-0000-0000-0000-000000000000" ma:open="false" ma:isKeyword="false">
      <xsd:complexType>
        <xsd:sequence>
          <xsd:element ref="pc:Terms" minOccurs="0" maxOccurs="1"/>
        </xsd:sequence>
      </xsd:complexType>
    </xsd:element>
    <xsd:element name="cb7384e601db497bbb88b8939feae4db" ma:index="17" nillable="true" ma:taxonomy="true" ma:internalName="cb7384e601db497bbb88b8939feae4db" ma:taxonomyFieldName="Languages" ma:displayName="Languages" ma:readOnly="false" ma:default="" ma:fieldId="{cb7384e6-01db-497b-bb88-b8939feae4db}" ma:taxonomyMulti="true" ma:sspId="000e2059-5ee7-47e9-8d7c-e5c5b9f97e02" ma:termSetId="5d5e187e-ca10-44f3-ac34-13e5ac42fd40" ma:anchorId="00000000-0000-0000-0000-000000000000" ma:open="false" ma:isKeyword="false">
      <xsd:complexType>
        <xsd:sequence>
          <xsd:element ref="pc:Terms" minOccurs="0" maxOccurs="1"/>
        </xsd:sequence>
      </xsd:complexType>
    </xsd:element>
    <xsd:element name="Sensitivity_x0020_level" ma:index="19" nillable="true" ma:displayName="Sensitivity level" ma:description="Choose the sensitivity level of your document." ma:format="Dropdown" ma:hidden="true" ma:internalName="Sensitivity_x0020_level" ma:readOnly="false">
      <xsd:simpleType>
        <xsd:restriction base="dms:Choice">
          <xsd:enumeration value="Open - None or Public"/>
          <xsd:enumeration value="Level 1 - For internal use only"/>
          <xsd:enumeration value="Level 2 - In confidence"/>
          <xsd:enumeration value="Level 3 - In strictest confidence"/>
        </xsd:restriction>
      </xsd:simpleType>
    </xsd:element>
  </xsd:schema>
  <xsd:schema xmlns:xsd="http://www.w3.org/2001/XMLSchema" xmlns:xs="http://www.w3.org/2001/XMLSchema" xmlns:dms="http://schemas.microsoft.com/office/2006/documentManagement/types" xmlns:pc="http://schemas.microsoft.com/office/infopath/2007/PartnerControls" targetNamespace="672558e3-4f42-4757-8aac-3992a6a21070" elementFormDefault="qualified">
    <xsd:import namespace="http://schemas.microsoft.com/office/2006/documentManagement/types"/>
    <xsd:import namespace="http://schemas.microsoft.com/office/infopath/2007/PartnerControls"/>
    <xsd:element name="Faggruppe" ma:index="20" nillable="true" ma:displayName="Faggruppe" ma:internalName="Faggruppe">
      <xsd:simpleType>
        <xsd:restriction base="dms:Choice">
          <xsd:enumeration value="Technical testing"/>
          <xsd:enumeration value="Test Management"/>
          <xsd:enumeration value="Infrastructure testing"/>
        </xsd:restriction>
      </xsd:simpleType>
    </xsd:element>
    <xsd:element name="MediaServiceMetadata" ma:index="21" nillable="true" ma:displayName="MediaServiceMetadata" ma:hidden="true" ma:internalName="MediaServiceMetadata" ma:readOnly="true">
      <xsd:simpleType>
        <xsd:restriction base="dms:Note"/>
      </xsd:simpleType>
    </xsd:element>
    <xsd:element name="MediaServiceFastMetadata" ma:index="22" nillable="true" ma:displayName="MediaServiceFastMetadata" ma:hidden="true" ma:internalName="MediaServiceFastMetadata" ma:readOnly="true">
      <xsd:simpleType>
        <xsd:restriction base="dms:Note"/>
      </xsd:simpleType>
    </xsd:element>
    <xsd:element name="MediaServiceEventHashCode" ma:index="23" nillable="true" ma:displayName="MediaServiceEventHashCode" ma:hidden="true" ma:internalName="MediaServiceEventHashCode" ma:readOnly="true">
      <xsd:simpleType>
        <xsd:restriction base="dms:Text"/>
      </xsd:simpleType>
    </xsd:element>
    <xsd:element name="MediaServiceGenerationTime" ma:index="24" nillable="true" ma:displayName="MediaServiceGenerationTime" ma:hidden="true" ma:internalName="MediaServiceGenerationTim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axCatchAll xmlns="21f1b9a1-a14a-4bc7-a26e-d14c8d65680a"/>
    <Description_x0020__x0028_doc_x0029_ xmlns="21f1b9a1-a14a-4bc7-a26e-d14c8d65680a" xsi:nil="true"/>
    <jfd51d9e2b464e40b8a7b13280b9089c xmlns="21f1b9a1-a14a-4bc7-a26e-d14c8d65680a">
      <Terms xmlns="http://schemas.microsoft.com/office/infopath/2007/PartnerControls"/>
    </jfd51d9e2b464e40b8a7b13280b9089c>
    <Faggruppe xmlns="672558e3-4f42-4757-8aac-3992a6a21070" xsi:nil="true"/>
    <Sensitivity_x0020_level xmlns="21f1b9a1-a14a-4bc7-a26e-d14c8d65680a" xsi:nil="true"/>
    <m7b91fbce3df4f5da115d1433180bceb xmlns="21f1b9a1-a14a-4bc7-a26e-d14c8d65680a">
      <Terms xmlns="http://schemas.microsoft.com/office/infopath/2007/PartnerControls"/>
    </m7b91fbce3df4f5da115d1433180bceb>
    <e16ca6858a6d4e1eb1b2576b3483cc38 xmlns="21f1b9a1-a14a-4bc7-a26e-d14c8d65680a">
      <Terms xmlns="http://schemas.microsoft.com/office/infopath/2007/PartnerControls"/>
    </e16ca6858a6d4e1eb1b2576b3483cc38>
    <cb7384e601db497bbb88b8939feae4db xmlns="21f1b9a1-a14a-4bc7-a26e-d14c8d65680a">
      <Terms xmlns="http://schemas.microsoft.com/office/infopath/2007/PartnerControls"/>
    </cb7384e601db497bbb88b8939feae4db>
  </documentManagement>
</p:properties>
</file>

<file path=customXml/item4.xml><?xml version="1.0" encoding="utf-8"?>
<?mso-contentType ?>
<SharedContentType xmlns="Microsoft.SharePoint.Taxonomy.ContentTypeSync" SourceId="000e2059-5ee7-47e9-8d7c-e5c5b9f97e02" ContentTypeId="0x0101" PreviousValue="false"/>
</file>

<file path=customXml/itemProps1.xml><?xml version="1.0" encoding="utf-8"?>
<ds:datastoreItem xmlns:ds="http://schemas.openxmlformats.org/officeDocument/2006/customXml" ds:itemID="{E851FE4F-8183-4C3D-BC05-096B2019EC8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1f1b9a1-a14a-4bc7-a26e-d14c8d65680a"/>
    <ds:schemaRef ds:uri="672558e3-4f42-4757-8aac-3992a6a21070"/>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85DCABA-6CB4-44CD-B568-97E96B17CE77}">
  <ds:schemaRefs>
    <ds:schemaRef ds:uri="http://schemas.microsoft.com/sharepoint/v3/contenttype/forms"/>
  </ds:schemaRefs>
</ds:datastoreItem>
</file>

<file path=customXml/itemProps3.xml><?xml version="1.0" encoding="utf-8"?>
<ds:datastoreItem xmlns:ds="http://schemas.openxmlformats.org/officeDocument/2006/customXml" ds:itemID="{FAF631BA-21DB-4980-B76E-E3A8F690C757}">
  <ds:schemaRefs>
    <ds:schemaRef ds:uri="http://schemas.microsoft.com/office/2006/documentManagement/types"/>
    <ds:schemaRef ds:uri="http://purl.org/dc/dcmitype/"/>
    <ds:schemaRef ds:uri="http://purl.org/dc/elements/1.1/"/>
    <ds:schemaRef ds:uri="http://schemas.microsoft.com/office/2006/metadata/properties"/>
    <ds:schemaRef ds:uri="http://schemas.microsoft.com/office/infopath/2007/PartnerControls"/>
    <ds:schemaRef ds:uri="http://schemas.openxmlformats.org/package/2006/metadata/core-properties"/>
    <ds:schemaRef ds:uri="http://schemas.microsoft.com/sharepoint/v3"/>
    <ds:schemaRef ds:uri="401bb0ab-ab06-4ee6-a029-db778724f34d"/>
    <ds:schemaRef ds:uri="c04d9b60-a50e-4581-a454-6a53dc37ecea"/>
    <ds:schemaRef ds:uri="http://www.w3.org/XML/1998/namespace"/>
    <ds:schemaRef ds:uri="http://purl.org/dc/terms/"/>
    <ds:schemaRef ds:uri="21f1b9a1-a14a-4bc7-a26e-d14c8d65680a"/>
    <ds:schemaRef ds:uri="672558e3-4f42-4757-8aac-3992a6a21070"/>
  </ds:schemaRefs>
</ds:datastoreItem>
</file>

<file path=customXml/itemProps4.xml><?xml version="1.0" encoding="utf-8"?>
<ds:datastoreItem xmlns:ds="http://schemas.openxmlformats.org/officeDocument/2006/customXml" ds:itemID="{A1F718A1-55D3-4589-9BA9-D376B02EF08A}">
  <ds:schemaRefs>
    <ds:schemaRef ds:uri="Microsoft.SharePoint.Taxonomy.ContentTypeSync"/>
  </ds:schemaRefs>
</ds:datastoreItem>
</file>

<file path=docProps/app.xml><?xml version="1.0" encoding="utf-8"?>
<Properties xmlns="http://schemas.openxmlformats.org/officeDocument/2006/extended-properties" xmlns:vt="http://schemas.openxmlformats.org/officeDocument/2006/docPropsVTypes">
  <Template/>
  <TotalTime>181</TotalTime>
  <Words>3857</Words>
  <Application>Microsoft Office PowerPoint</Application>
  <PresentationFormat>Skjermfremvisning (4:3)</PresentationFormat>
  <Paragraphs>835</Paragraphs>
  <Slides>93</Slides>
  <Notes>40</Notes>
  <HiddenSlides>38</HiddenSlides>
  <MMClips>0</MMClips>
  <ScaleCrop>false</ScaleCrop>
  <HeadingPairs>
    <vt:vector size="4" baseType="variant">
      <vt:variant>
        <vt:lpstr>Tema</vt:lpstr>
      </vt:variant>
      <vt:variant>
        <vt:i4>1</vt:i4>
      </vt:variant>
      <vt:variant>
        <vt:lpstr>Lysbildetitler</vt:lpstr>
      </vt:variant>
      <vt:variant>
        <vt:i4>93</vt:i4>
      </vt:variant>
    </vt:vector>
  </HeadingPairs>
  <TitlesOfParts>
    <vt:vector size="94" baseType="lpstr">
      <vt:lpstr>NO_PPT Template_4-3</vt:lpstr>
      <vt:lpstr>Introduksjon til test</vt:lpstr>
      <vt:lpstr>Gå til  www.menti.com og bruk koden 62 25 92</vt:lpstr>
      <vt:lpstr>PowerPoint-presentasjon</vt:lpstr>
      <vt:lpstr>Hvem er du?  </vt:lpstr>
      <vt:lpstr>Test i Sopra Steria</vt:lpstr>
      <vt:lpstr>PowerPoint-presentasjon</vt:lpstr>
      <vt:lpstr>Hva ønsker vi å oppnå med testing?</vt:lpstr>
      <vt:lpstr>Uformelle krav</vt:lpstr>
      <vt:lpstr>            </vt:lpstr>
      <vt:lpstr>             Fra kravspesifikasjon til endelig produkt</vt:lpstr>
      <vt:lpstr>Fra kravspesifikasjon til endelig produkt</vt:lpstr>
      <vt:lpstr>Krav og test henger tett sammen (Endre innhold i denne siden)</vt:lpstr>
      <vt:lpstr>Fra kravspesifikasjon til endelig produkt</vt:lpstr>
      <vt:lpstr>Hvordan skal vi teste </vt:lpstr>
      <vt:lpstr>Hvordan skal vi teste </vt:lpstr>
      <vt:lpstr>Forskjellige testtyper</vt:lpstr>
      <vt:lpstr>Vet kunden hva de skal ha?</vt:lpstr>
      <vt:lpstr>PowerPoint-presentasjon</vt:lpstr>
      <vt:lpstr>PowerPoint-presentasjon</vt:lpstr>
      <vt:lpstr>PowerPoint-presentasjon</vt:lpstr>
      <vt:lpstr>Viktige testdokumenter</vt:lpstr>
      <vt:lpstr>Teststrategier</vt:lpstr>
      <vt:lpstr>PowerPoint-presentasjon</vt:lpstr>
      <vt:lpstr>Testprinsipper</vt:lpstr>
      <vt:lpstr>Testprinsipper</vt:lpstr>
      <vt:lpstr>Metrics</vt:lpstr>
      <vt:lpstr>Roller</vt:lpstr>
      <vt:lpstr>Testleder</vt:lpstr>
      <vt:lpstr>Funksjonell tester</vt:lpstr>
      <vt:lpstr>Teknisk tester</vt:lpstr>
      <vt:lpstr>Den fundementale testprosessen</vt:lpstr>
      <vt:lpstr>Grunnleggende testprosessen </vt:lpstr>
      <vt:lpstr>Grunnleggende testprosessen </vt:lpstr>
      <vt:lpstr>Grunnleggende testprosessen </vt:lpstr>
      <vt:lpstr>Testplanlegging og styring</vt:lpstr>
      <vt:lpstr>Testplanlegging, kontroll og styring</vt:lpstr>
      <vt:lpstr>Analyse og design</vt:lpstr>
      <vt:lpstr>Implementering og gjennomføring</vt:lpstr>
      <vt:lpstr>Evaluering og rapportering</vt:lpstr>
      <vt:lpstr>Avslutningsaktiviteter</vt:lpstr>
      <vt:lpstr>PowerPoint-presentasjon</vt:lpstr>
      <vt:lpstr>Pause</vt:lpstr>
      <vt:lpstr>Fossefall vs. Smidig</vt:lpstr>
      <vt:lpstr>PowerPoint-presentasjon</vt:lpstr>
      <vt:lpstr>PowerPoint-presentasjon</vt:lpstr>
      <vt:lpstr>Testpyramiden</vt:lpstr>
      <vt:lpstr>Kostnader knyttet til bugs</vt:lpstr>
      <vt:lpstr>Hvor oppstår feilene? Hvor oppstår feilene</vt:lpstr>
      <vt:lpstr>Fossefall vs. Smidig oppsummering</vt:lpstr>
      <vt:lpstr>Feil funnet!</vt:lpstr>
      <vt:lpstr>PowerPoint-presentasjon</vt:lpstr>
      <vt:lpstr>Retest</vt:lpstr>
      <vt:lpstr>PowerPoint-presentasjon</vt:lpstr>
      <vt:lpstr>Pause</vt:lpstr>
      <vt:lpstr>PowerPoint-presentasjon</vt:lpstr>
      <vt:lpstr>PowerPoint-presentasjon</vt:lpstr>
      <vt:lpstr>PowerPoint-presentasjon</vt:lpstr>
      <vt:lpstr>PowerPoint-presentasjon</vt:lpstr>
      <vt:lpstr>Øvelse: Tenk utenfor boksen </vt:lpstr>
      <vt:lpstr>Statisk og dynamisk testing</vt:lpstr>
      <vt:lpstr>Statisk testing</vt:lpstr>
      <vt:lpstr>Dynamisk testing</vt:lpstr>
      <vt:lpstr>Black Box og White Box</vt:lpstr>
      <vt:lpstr>PowerPoint-presentasjon</vt:lpstr>
      <vt:lpstr>Ekvivalensklasser – frukt øvelse  </vt:lpstr>
      <vt:lpstr>Forskjellige måter å klassifisere frukt.. </vt:lpstr>
      <vt:lpstr>Equivalence partitioning - Ekvivalensklasser </vt:lpstr>
      <vt:lpstr>Hvordan definere en ekvivalensklasse? </vt:lpstr>
      <vt:lpstr>Boundary value analysis - Grenseverdianalyse </vt:lpstr>
      <vt:lpstr>Gyldige og ugyldige grenser </vt:lpstr>
      <vt:lpstr>Hvordan finne grenseverdier? </vt:lpstr>
      <vt:lpstr>Oppgaver for grenseverdier og ekvivalensklasser</vt:lpstr>
      <vt:lpstr>Hvorfor bruke grenseverdier og ekvivalensklasser?</vt:lpstr>
      <vt:lpstr>PowerPoint-presentasjon</vt:lpstr>
      <vt:lpstr>State transition analysis -Tilstandstesting  </vt:lpstr>
      <vt:lpstr>Tilstandsdiagram </vt:lpstr>
      <vt:lpstr>Beslutningstabeller</vt:lpstr>
      <vt:lpstr>Eksempel på beslutningstabell</vt:lpstr>
      <vt:lpstr>Eksempel på beslutningstabell</vt:lpstr>
      <vt:lpstr>USE CASE</vt:lpstr>
      <vt:lpstr>USE CASE </vt:lpstr>
      <vt:lpstr>PowerPoint-presentasjon</vt:lpstr>
      <vt:lpstr>    Erfaringsbaserte testteknikker </vt:lpstr>
      <vt:lpstr>PowerPoint-presentasjon</vt:lpstr>
      <vt:lpstr>Komponent testing - Condition coverage</vt:lpstr>
      <vt:lpstr>Beslutnings testing -Decision coverage</vt:lpstr>
      <vt:lpstr>Testing av flere komponenter - Multible condition coverage.</vt:lpstr>
      <vt:lpstr>Helhets testing - Statement coverage</vt:lpstr>
      <vt:lpstr>PowerPoint-presentasjon</vt:lpstr>
      <vt:lpstr>PowerPoint-presentasjon</vt:lpstr>
      <vt:lpstr>PowerPoint-presentasjon</vt:lpstr>
      <vt:lpstr>PowerPoint-presentasjon</vt:lpstr>
      <vt:lpstr>Uavhengighet og roller</vt:lpstr>
    </vt:vector>
  </TitlesOfParts>
  <Company>Sopra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 guide (title)</dc:title>
  <dc:creator>cpallot</dc:creator>
  <cp:lastModifiedBy>Saga Bra Davidsdottir</cp:lastModifiedBy>
  <cp:revision>287</cp:revision>
  <cp:lastPrinted>2014-10-16T07:18:00Z</cp:lastPrinted>
  <dcterms:created xsi:type="dcterms:W3CDTF">2014-12-11T17:12:08Z</dcterms:created>
  <dcterms:modified xsi:type="dcterms:W3CDTF">2018-09-05T11:29:15Z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0x0101004380256D439EAF4CA3C17C6F1DC733F3</vt:lpwstr>
  </property>
  <property fmtid="{D5CDD505-2E9C-101B-9397-08002B2CF9AE}" pid="3" name="TaxKeyword">
    <vt:lpwstr/>
  </property>
  <property fmtid="{D5CDD505-2E9C-101B-9397-08002B2CF9AE}" pid="4" name="Community">
    <vt:lpwstr/>
  </property>
  <property fmtid="{D5CDD505-2E9C-101B-9397-08002B2CF9AE}" pid="5" name="Languages">
    <vt:lpwstr/>
  </property>
  <property fmtid="{D5CDD505-2E9C-101B-9397-08002B2CF9AE}" pid="6" name="Steria location">
    <vt:lpwstr/>
  </property>
  <property fmtid="{D5CDD505-2E9C-101B-9397-08002B2CF9AE}" pid="7" name="Document type">
    <vt:lpwstr/>
  </property>
  <property fmtid="{D5CDD505-2E9C-101B-9397-08002B2CF9AE}" pid="8" name="PortalKeyword">
    <vt:lpwstr/>
  </property>
  <property fmtid="{D5CDD505-2E9C-101B-9397-08002B2CF9AE}" pid="9" name="Losningsomrade">
    <vt:lpwstr/>
  </property>
  <property fmtid="{D5CDD505-2E9C-101B-9397-08002B2CF9AE}" pid="10" name="HiddenDocLib_Bransje">
    <vt:lpwstr/>
  </property>
  <property fmtid="{D5CDD505-2E9C-101B-9397-08002B2CF9AE}" pid="11" name="Kategori_doc">
    <vt:lpwstr/>
  </property>
  <property fmtid="{D5CDD505-2E9C-101B-9397-08002B2CF9AE}" pid="12" name="d67304936df247ab9448bd970a61aa05">
    <vt:lpwstr/>
  </property>
  <property fmtid="{D5CDD505-2E9C-101B-9397-08002B2CF9AE}" pid="13" name="Fag">
    <vt:lpwstr/>
  </property>
  <property fmtid="{D5CDD505-2E9C-101B-9397-08002B2CF9AE}" pid="14" name="Tjenesteomrade">
    <vt:lpwstr/>
  </property>
  <property fmtid="{D5CDD505-2E9C-101B-9397-08002B2CF9AE}" pid="15" name="Temaord">
    <vt:lpwstr/>
  </property>
  <property fmtid="{D5CDD505-2E9C-101B-9397-08002B2CF9AE}" pid="16" name="HiddenDocLib_Kunde">
    <vt:lpwstr/>
  </property>
  <property fmtid="{D5CDD505-2E9C-101B-9397-08002B2CF9AE}" pid="17" name="Klassifisering">
    <vt:lpwstr/>
  </property>
  <property fmtid="{D5CDD505-2E9C-101B-9397-08002B2CF9AE}" pid="18" name="Land">
    <vt:lpwstr/>
  </property>
</Properties>
</file>